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AF7F24-0943-4E90-B302-6BB0BA3A9D81}">
  <a:tblStyle styleId="{6AAF7F24-0943-4E90-B302-6BB0BA3A9D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ublications.parliament.uk/pa/cm201617/cmselect/cmenvfru/429/429.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food.clou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a:p>
        </p:txBody>
      </p:sp>
      <p:sp>
        <p:nvSpPr>
          <p:cNvPr id="245" name="Shape 24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4" name="Shape 2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t>Remove bakery, </a:t>
            </a:r>
            <a:endParaRPr/>
          </a:p>
        </p:txBody>
      </p:sp>
      <p:sp>
        <p:nvSpPr>
          <p:cNvPr id="280" name="Shape 28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lvl="0" indent="-228600" rtl="0">
              <a:spcBef>
                <a:spcPts val="0"/>
              </a:spcBef>
              <a:spcAft>
                <a:spcPts val="0"/>
              </a:spcAft>
              <a:buClr>
                <a:schemeClr val="dk1"/>
              </a:buClr>
              <a:buSzPts val="2800"/>
              <a:buFont typeface="Calibri"/>
              <a:buChar char="•"/>
            </a:pPr>
            <a:endParaRPr/>
          </a:p>
        </p:txBody>
      </p:sp>
      <p:sp>
        <p:nvSpPr>
          <p:cNvPr id="306" name="Shape 30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0" name="Shape 36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GB"/>
              <a:t>Reorganize slides</a:t>
            </a:r>
            <a:endParaRPr/>
          </a:p>
          <a:p>
            <a:pPr marL="0" lvl="0" indent="0">
              <a:spcBef>
                <a:spcPts val="0"/>
              </a:spcBef>
              <a:spcAft>
                <a:spcPts val="0"/>
              </a:spcAft>
              <a:buNone/>
            </a:pPr>
            <a:r>
              <a:rPr lang="en-GB"/>
              <a:t>Survey at first - tie in with sustainable city</a:t>
            </a:r>
            <a:endParaRPr/>
          </a:p>
          <a:p>
            <a:pPr marL="0" lvl="0" indent="0">
              <a:spcBef>
                <a:spcPts val="0"/>
              </a:spcBef>
              <a:spcAft>
                <a:spcPts val="0"/>
              </a:spcAft>
              <a:buNone/>
            </a:pPr>
            <a:r>
              <a:rPr lang="en-GB"/>
              <a:t>Road map: first grocerors then rest</a:t>
            </a:r>
            <a:endParaRPr/>
          </a:p>
          <a:p>
            <a:pPr marL="0" lvl="0" indent="0">
              <a:spcBef>
                <a:spcPts val="0"/>
              </a:spcBef>
              <a:spcAft>
                <a:spcPts val="0"/>
              </a:spcAft>
              <a:buNone/>
            </a:pPr>
            <a:r>
              <a:rPr lang="en-GB"/>
              <a:t>Éxplain ‘reserve’system: payment</a:t>
            </a:r>
            <a:endParaRPr/>
          </a:p>
          <a:p>
            <a:pPr marL="0" lvl="0" indent="0">
              <a:spcBef>
                <a:spcPts val="0"/>
              </a:spcBef>
              <a:spcAft>
                <a:spcPts val="0"/>
              </a:spcAft>
              <a:buNone/>
            </a:pPr>
            <a:r>
              <a:rPr lang="en-GB"/>
              <a:t>Deliver to soup, compost, powder articulate</a:t>
            </a:r>
            <a:endParaRPr/>
          </a:p>
          <a:p>
            <a:pPr marL="0" lvl="0" indent="0">
              <a:spcBef>
                <a:spcPts val="0"/>
              </a:spcBef>
              <a:spcAft>
                <a:spcPts val="0"/>
              </a:spcAft>
              <a:buNone/>
            </a:pPr>
            <a:r>
              <a:rPr lang="en-GB"/>
              <a:t>explicit : app</a:t>
            </a:r>
            <a:endParaRPr/>
          </a:p>
          <a:p>
            <a:pPr marL="0" lvl="0" indent="0">
              <a:spcBef>
                <a:spcPts val="0"/>
              </a:spcBef>
              <a:spcAft>
                <a:spcPts val="0"/>
              </a:spcAft>
              <a:buNone/>
            </a:pPr>
            <a:r>
              <a:rPr lang="en-GB"/>
              <a:t>Refine marketing strategy: be specific&amp; decisive</a:t>
            </a:r>
            <a:endParaRPr/>
          </a:p>
          <a:p>
            <a:pPr marL="0" lvl="0" indent="0">
              <a:spcBef>
                <a:spcPts val="0"/>
              </a:spcBef>
              <a:spcAft>
                <a:spcPts val="0"/>
              </a:spcAft>
              <a:buNone/>
            </a:pPr>
            <a:r>
              <a:rPr lang="en-GB"/>
              <a:t>Refine revenue: show projected revenue</a:t>
            </a:r>
            <a:endParaRPr/>
          </a:p>
          <a:p>
            <a:pPr marL="0" lvl="0" indent="0">
              <a:spcBef>
                <a:spcPts val="0"/>
              </a:spcBef>
              <a:spcAft>
                <a:spcPts val="0"/>
              </a:spcAft>
              <a:buNone/>
            </a:pPr>
            <a:r>
              <a:rPr lang="en-GB"/>
              <a:t># of ppl targeting-&gt; convert -&gt; 2018-2020</a:t>
            </a:r>
            <a:endParaRPr/>
          </a:p>
          <a:p>
            <a:pPr marL="0" lvl="0" indent="0">
              <a:spcBef>
                <a:spcPts val="0"/>
              </a:spcBef>
              <a:spcAft>
                <a:spcPts val="0"/>
              </a:spcAft>
              <a:buNone/>
            </a:pPr>
            <a:r>
              <a:rPr lang="en-GB"/>
              <a:t>Key figures of costs (IT/dev/..) approx</a:t>
            </a:r>
            <a:endParaRPr/>
          </a:p>
          <a:p>
            <a:pPr marL="0" lvl="0" indent="0">
              <a:spcBef>
                <a:spcPts val="0"/>
              </a:spcBef>
              <a:spcAft>
                <a:spcPts val="0"/>
              </a:spcAft>
              <a:buNone/>
            </a:pPr>
            <a:r>
              <a:rPr lang="en-GB"/>
              <a:t>Goal structure for reducing waste (numebrs)</a:t>
            </a:r>
            <a:endParaRPr/>
          </a:p>
          <a:p>
            <a:pPr marL="0" lvl="0" indent="0">
              <a:spcBef>
                <a:spcPts val="0"/>
              </a:spcBef>
              <a:spcAft>
                <a:spcPts val="0"/>
              </a:spcAft>
              <a:buNone/>
            </a:pPr>
            <a:r>
              <a:rPr lang="en-GB"/>
              <a:t>Explain customer clearer -&gt; PERSONA journey</a:t>
            </a:r>
            <a:endParaRPr/>
          </a:p>
          <a:p>
            <a:pPr marL="0" lvl="0" indent="0">
              <a:spcBef>
                <a:spcPts val="0"/>
              </a:spcBef>
              <a:spcAft>
                <a:spcPts val="0"/>
              </a:spcAft>
              <a:buNone/>
            </a:pPr>
            <a:r>
              <a:rPr lang="en-GB"/>
              <a:t>CLARITY !!!!!!!!!!!!!!!!!!!!! &amp;&amp; TELL A STORY</a:t>
            </a:r>
            <a:endParaRPr/>
          </a:p>
          <a:p>
            <a:pPr marL="0" lvl="0" indent="0">
              <a:spcBef>
                <a:spcPts val="0"/>
              </a:spcBef>
              <a:spcAft>
                <a:spcPts val="0"/>
              </a:spcAft>
              <a:buNone/>
            </a:pPr>
            <a:r>
              <a:rPr lang="en-GB"/>
              <a:t>Competitor analysis (what others v what we are doing)</a:t>
            </a:r>
            <a:endParaRPr/>
          </a:p>
          <a:p>
            <a:pPr marL="0" lvl="0" indent="0">
              <a:spcBef>
                <a:spcPts val="0"/>
              </a:spcBef>
              <a:spcAft>
                <a:spcPts val="0"/>
              </a:spcAft>
              <a:buNone/>
            </a:pPr>
            <a:r>
              <a:rPr lang="en-GB"/>
              <a:t>What stakeholders can gain -&gt; value of stakeholders</a:t>
            </a:r>
            <a:endParaRPr/>
          </a:p>
          <a:p>
            <a:pPr marL="0" lvl="0" indent="0">
              <a:spcBef>
                <a:spcPts val="0"/>
              </a:spcBef>
              <a:spcAft>
                <a:spcPts val="0"/>
              </a:spcAft>
              <a:buNone/>
            </a:pPr>
            <a:r>
              <a:rPr lang="en-GB"/>
              <a:t>Breakeven analysis</a:t>
            </a:r>
            <a:endParaRPr/>
          </a:p>
          <a:p>
            <a:pPr marL="0" lvl="0" indent="0">
              <a:spcBef>
                <a:spcPts val="0"/>
              </a:spcBef>
              <a:spcAft>
                <a:spcPts val="0"/>
              </a:spcAft>
              <a:buNone/>
            </a:pPr>
            <a:r>
              <a:rPr lang="en-GB"/>
              <a:t>AVIVA: customer-brand interaction: collect customer info(data)/ run rewards prog/ buy&amp;sell to get points towards policies(eg travel premium waived)? (+slide)</a:t>
            </a:r>
            <a:endParaRPr/>
          </a:p>
          <a:p>
            <a:pPr marL="0" lvl="0" indent="0">
              <a:spcBef>
                <a:spcPts val="0"/>
              </a:spcBef>
              <a:spcAft>
                <a:spcPts val="0"/>
              </a:spcAft>
              <a:buNone/>
            </a:pPr>
            <a:r>
              <a:rPr lang="en-GB"/>
              <a:t>We have data on how people are eating -&gt; insurance is lower!?</a:t>
            </a:r>
            <a:endParaRPr/>
          </a:p>
          <a:p>
            <a:pPr marL="0" lvl="0" indent="0">
              <a:spcBef>
                <a:spcPts val="0"/>
              </a:spcBef>
              <a:spcAft>
                <a:spcPts val="0"/>
              </a:spcAft>
              <a:buNone/>
            </a:pPr>
            <a:r>
              <a:rPr lang="en-GB"/>
              <a:t>Feature: register upfront &amp; immediately collect (push notification)</a:t>
            </a:r>
            <a:endParaRPr/>
          </a:p>
          <a:p>
            <a:pPr marL="0" lvl="0" indent="0">
              <a:spcBef>
                <a:spcPts val="0"/>
              </a:spcBef>
              <a:spcAft>
                <a:spcPts val="0"/>
              </a:spcAft>
              <a:buNone/>
            </a:pPr>
            <a:r>
              <a:rPr lang="en-GB"/>
              <a:t>App referrals/ retention/ revenue &amp; targets ==business case</a:t>
            </a:r>
            <a:endParaRPr/>
          </a:p>
          <a:p>
            <a:pPr marL="0" lvl="0" indent="0">
              <a:spcBef>
                <a:spcPts val="0"/>
              </a:spcBef>
              <a:spcAft>
                <a:spcPts val="0"/>
              </a:spcAft>
              <a:buNone/>
            </a:pPr>
            <a:r>
              <a:rPr lang="en-GB"/>
              <a:t>Add prototype</a:t>
            </a:r>
            <a:endParaRPr/>
          </a:p>
          <a:p>
            <a:pPr marL="0" lvl="0" indent="0">
              <a:spcBef>
                <a:spcPts val="0"/>
              </a:spcBef>
              <a:spcAft>
                <a:spcPts val="0"/>
              </a:spcAft>
              <a:buNone/>
            </a:pPr>
            <a:r>
              <a:rPr lang="en-GB"/>
              <a:t>ONLY 10 MINS - IMPORTANCE ON KEY POINTS</a:t>
            </a:r>
            <a:endParaRPr/>
          </a:p>
          <a:p>
            <a:pPr marL="0" lvl="0" indent="0">
              <a:spcBef>
                <a:spcPts val="0"/>
              </a:spcBef>
              <a:spcAft>
                <a:spcPts val="0"/>
              </a:spcAft>
              <a:buNone/>
            </a:pPr>
            <a:r>
              <a:rPr lang="en-GB"/>
              <a:t>Dont need lean canvas</a:t>
            </a:r>
            <a:endParaRPr/>
          </a:p>
        </p:txBody>
      </p:sp>
      <p:sp>
        <p:nvSpPr>
          <p:cNvPr id="89" name="Shape 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Government vs Non-profit vs Private firms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t>REFINE SLIDE</a:t>
            </a:r>
            <a:endParaRPr sz="2400"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GB" b="1">
                <a:solidFill>
                  <a:schemeClr val="dk1"/>
                </a:solidFill>
              </a:rPr>
              <a:t>REDO SLIDE</a:t>
            </a:r>
            <a:endParaRPr b="1">
              <a:solidFill>
                <a:schemeClr val="dk1"/>
              </a:solidFill>
            </a:endParaRPr>
          </a:p>
          <a:p>
            <a:pPr marL="0" lvl="0" indent="0">
              <a:spcBef>
                <a:spcPts val="0"/>
              </a:spcBef>
              <a:spcAft>
                <a:spcPts val="0"/>
              </a:spcAft>
              <a:buClr>
                <a:schemeClr val="dk1"/>
              </a:buClr>
              <a:buSzPts val="1100"/>
              <a:buFont typeface="Arial"/>
              <a:buNone/>
            </a:pPr>
            <a:endParaRPr b="1">
              <a:solidFill>
                <a:schemeClr val="dk1"/>
              </a:solidFill>
            </a:endParaRPr>
          </a:p>
          <a:p>
            <a:pPr marL="0" lvl="0" indent="0">
              <a:spcBef>
                <a:spcPts val="0"/>
              </a:spcBef>
              <a:spcAft>
                <a:spcPts val="0"/>
              </a:spcAft>
              <a:buNone/>
            </a:pPr>
            <a:r>
              <a:rPr lang="en-GB"/>
              <a:t>How we intend to expand to South East Asia - best to illustrate how the markets and behaviours are similar (high food wastage, youth engagement etc)</a:t>
            </a:r>
            <a:endParaRPr/>
          </a:p>
          <a:p>
            <a:pPr marL="0" lvl="0" indent="0">
              <a:spcBef>
                <a:spcPts val="0"/>
              </a:spcBef>
              <a:spcAft>
                <a:spcPts val="0"/>
              </a:spcAft>
              <a:buNone/>
            </a:pPr>
            <a:endParaRPr/>
          </a:p>
          <a:p>
            <a:pPr marL="457200" lvl="0" indent="-317500" rtl="0">
              <a:spcBef>
                <a:spcPts val="0"/>
              </a:spcBef>
              <a:spcAft>
                <a:spcPts val="0"/>
              </a:spcAft>
              <a:buClr>
                <a:schemeClr val="dk1"/>
              </a:buClr>
              <a:buSzPts val="1400"/>
              <a:buChar char="●"/>
            </a:pPr>
            <a:r>
              <a:rPr lang="en-GB">
                <a:solidFill>
                  <a:schemeClr val="dk1"/>
                </a:solidFill>
              </a:rPr>
              <a:t>Establish strong ecosystem: demand matching and redistribution channels</a:t>
            </a:r>
            <a:endParaRPr>
              <a:solidFill>
                <a:schemeClr val="dk1"/>
              </a:solidFill>
            </a:endParaRPr>
          </a:p>
          <a:p>
            <a:pPr marL="457200" lvl="0" indent="-317500" rtl="0">
              <a:spcBef>
                <a:spcPts val="0"/>
              </a:spcBef>
              <a:spcAft>
                <a:spcPts val="0"/>
              </a:spcAft>
              <a:buClr>
                <a:schemeClr val="dk1"/>
              </a:buClr>
              <a:buSzPts val="1400"/>
              <a:buChar char="●"/>
            </a:pPr>
            <a:r>
              <a:rPr lang="en-GB">
                <a:solidFill>
                  <a:schemeClr val="dk1"/>
                </a:solidFill>
              </a:rPr>
              <a:t>1st year target: raw food wastage</a:t>
            </a:r>
            <a:endParaRPr>
              <a:solidFill>
                <a:schemeClr val="dk1"/>
              </a:solidFill>
            </a:endParaRPr>
          </a:p>
          <a:p>
            <a:pPr marL="0" lvl="0" indent="0" rtl="0">
              <a:spcBef>
                <a:spcPts val="0"/>
              </a:spcBef>
              <a:spcAft>
                <a:spcPts val="0"/>
              </a:spcAft>
              <a:buNone/>
            </a:pPr>
            <a:endParaRPr b="1">
              <a:solidFill>
                <a:schemeClr val="dk1"/>
              </a:solidFill>
            </a:endParaRP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GB"/>
              <a:t>Revenue</a:t>
            </a:r>
            <a:endParaRPr/>
          </a:p>
          <a:p>
            <a:pPr marL="0" lvl="0" indent="0" rtl="0">
              <a:spcBef>
                <a:spcPts val="0"/>
              </a:spcBef>
              <a:spcAft>
                <a:spcPts val="0"/>
              </a:spcAft>
              <a:buNone/>
            </a:pPr>
            <a:r>
              <a:rPr lang="en-GB"/>
              <a:t>Merchant conversion rate: (# of items sold/ # of items listed)</a:t>
            </a:r>
            <a:endParaRPr/>
          </a:p>
        </p:txBody>
      </p:sp>
      <p:sp>
        <p:nvSpPr>
          <p:cNvPr id="428" name="Shape 42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b="1"/>
              <a:t>TIE IN W CUSTOMER SEGMENT - DO TMR</a:t>
            </a:r>
            <a:endParaRPr b="1"/>
          </a:p>
        </p:txBody>
      </p:sp>
      <p:sp>
        <p:nvSpPr>
          <p:cNvPr id="450" name="Shape 45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t>Projections of revenue based on estimated reach</a:t>
            </a:r>
            <a:endParaRPr/>
          </a:p>
          <a:p>
            <a:pPr marL="457200" lvl="0" indent="-317500" rtl="0">
              <a:spcBef>
                <a:spcPts val="0"/>
              </a:spcBef>
              <a:spcAft>
                <a:spcPts val="0"/>
              </a:spcAft>
              <a:buSzPts val="1400"/>
              <a:buChar char="-"/>
            </a:pPr>
            <a:r>
              <a:rPr lang="en-GB"/>
              <a:t>3 year, 5 year etc</a:t>
            </a:r>
            <a:endParaRPr/>
          </a:p>
          <a:p>
            <a:pPr marL="0" lvl="0" indent="0" rtl="0">
              <a:spcBef>
                <a:spcPts val="0"/>
              </a:spcBef>
              <a:spcAft>
                <a:spcPts val="0"/>
              </a:spcAft>
              <a:buNone/>
            </a:pPr>
            <a:br>
              <a:rPr lang="en-GB"/>
            </a:br>
            <a:r>
              <a:rPr lang="en-GB"/>
              <a:t>Breakeven?</a:t>
            </a:r>
            <a:endParaRPr/>
          </a:p>
        </p:txBody>
      </p:sp>
      <p:sp>
        <p:nvSpPr>
          <p:cNvPr id="457" name="Shape 45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We have data on how people are eating -&gt; insurance is lower for reviva members</a:t>
            </a:r>
            <a:endParaRPr/>
          </a:p>
          <a:p>
            <a:pPr marL="0" lvl="0" indent="0">
              <a:spcBef>
                <a:spcPts val="0"/>
              </a:spcBef>
              <a:spcAft>
                <a:spcPts val="0"/>
              </a:spcAft>
              <a:buNone/>
            </a:pPr>
            <a:endParaRPr sz="1800" b="1"/>
          </a:p>
          <a:p>
            <a:pPr marL="0" lvl="0" indent="0">
              <a:spcBef>
                <a:spcPts val="0"/>
              </a:spcBef>
              <a:spcAft>
                <a:spcPts val="0"/>
              </a:spcAft>
              <a:buNone/>
            </a:pPr>
            <a:r>
              <a:rPr lang="en-GB" sz="1800" b="1"/>
              <a:t>REFINE TMR</a:t>
            </a:r>
            <a:endParaRPr sz="1800"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6" name="Shape 48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 name="Shape 9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94" name="Shape 49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1" name="Shape 51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9" name="Shape 5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7" name="Shape 52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80" name="Shape 58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5" name="Shape 59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7" name="Shape 60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24" name="Shape 62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6" name="Shape 64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66" name="Shape 66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t>WHAT IS THE CUSTOMER PROBLEM?</a:t>
            </a:r>
            <a:endParaRPr/>
          </a:p>
        </p:txBody>
      </p:sp>
      <p:sp>
        <p:nvSpPr>
          <p:cNvPr id="138" name="Shape 13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77" name="Shape 67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7" name="Shape 68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a:p>
        </p:txBody>
      </p:sp>
      <p:sp>
        <p:nvSpPr>
          <p:cNvPr id="696" name="Shape 69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t>Insert sources for the statistics (append to bibliography)</a:t>
            </a:r>
            <a:endParaRPr b="1"/>
          </a:p>
        </p:txBody>
      </p:sp>
      <p:sp>
        <p:nvSpPr>
          <p:cNvPr id="702" name="Shape 70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GB"/>
              <a:t>As calculated by Jovi, Mathematician</a:t>
            </a:r>
            <a:endParaRPr/>
          </a:p>
          <a:p>
            <a:pPr marL="457200" lvl="0" indent="-317500" rtl="0">
              <a:spcBef>
                <a:spcPts val="0"/>
              </a:spcBef>
              <a:spcAft>
                <a:spcPts val="0"/>
              </a:spcAft>
              <a:buSzPts val="1400"/>
              <a:buChar char="●"/>
            </a:pPr>
            <a:r>
              <a:rPr lang="en-GB"/>
              <a:t>1 ton = 2000 pounds</a:t>
            </a:r>
            <a:endParaRPr/>
          </a:p>
          <a:p>
            <a:pPr marL="457200" lvl="0" indent="-317500" rtl="0">
              <a:spcBef>
                <a:spcPts val="0"/>
              </a:spcBef>
              <a:spcAft>
                <a:spcPts val="0"/>
              </a:spcAft>
              <a:buSzPts val="1400"/>
              <a:buChar char="●"/>
            </a:pPr>
            <a:r>
              <a:rPr lang="en-GB"/>
              <a:t>1 school bus = 10000 pounds</a:t>
            </a:r>
            <a:endParaRPr/>
          </a:p>
          <a:p>
            <a:pPr marL="0" lvl="0" indent="0" rtl="0">
              <a:spcBef>
                <a:spcPts val="0"/>
              </a:spcBef>
              <a:spcAft>
                <a:spcPts val="0"/>
              </a:spcAft>
              <a:buNone/>
            </a:pPr>
            <a:r>
              <a:rPr lang="en-GB"/>
              <a:t> </a:t>
            </a:r>
            <a:endParaRPr/>
          </a:p>
          <a:p>
            <a:pPr marL="0" lvl="0" indent="0">
              <a:spcBef>
                <a:spcPts val="0"/>
              </a:spcBef>
              <a:spcAft>
                <a:spcPts val="0"/>
              </a:spcAft>
              <a:buNone/>
            </a:pPr>
            <a:r>
              <a:rPr lang="en-GB"/>
              <a:t>WHAT IS THE CUSTOMER PROBLEM?</a:t>
            </a:r>
            <a:endParaRPr/>
          </a:p>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r>
              <a:rPr lang="en-GB">
                <a:solidFill>
                  <a:schemeClr val="dk1"/>
                </a:solidFill>
              </a:rPr>
              <a:t>Insert sources for the statistics (append to bibliography)</a:t>
            </a:r>
            <a:endParaRPr>
              <a:solidFill>
                <a:schemeClr val="dk1"/>
              </a:solidFill>
            </a:endParaRPr>
          </a:p>
          <a:p>
            <a:pPr marL="0" lvl="0" indent="0">
              <a:spcBef>
                <a:spcPts val="0"/>
              </a:spcBef>
              <a:spcAft>
                <a:spcPts val="0"/>
              </a:spcAft>
              <a:buNone/>
            </a:pPr>
            <a:r>
              <a:rPr lang="en-GB">
                <a:solidFill>
                  <a:schemeClr val="dk1"/>
                </a:solidFill>
              </a:rPr>
              <a:t>Stats for South East Asia to show the opportunity in Asia</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en-GB">
                <a:solidFill>
                  <a:schemeClr val="dk1"/>
                </a:solidFill>
              </a:rPr>
              <a:t>In the world, 28% of the total food waste are from the Industrialized Asia (Japan, South Korea, and China), while the South and South East Asia waste 21%. The number showed that the level of wasted food in Asia is very high – nearly 50%.</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en-GB" sz="1100">
                <a:solidFill>
                  <a:schemeClr val="dk1"/>
                </a:solidFill>
              </a:rPr>
              <a:t>While </a:t>
            </a:r>
            <a:r>
              <a:rPr lang="en-GB" sz="1100" b="1">
                <a:solidFill>
                  <a:schemeClr val="dk1"/>
                </a:solidFill>
              </a:rPr>
              <a:t>food waste</a:t>
            </a:r>
            <a:r>
              <a:rPr lang="en-GB" sz="1100">
                <a:solidFill>
                  <a:schemeClr val="dk1"/>
                </a:solidFill>
              </a:rPr>
              <a:t> is prevalent in the more developed economies of the region, it is a growing problem in the urban centres of many countries in Asia and the Pacific. On average, approximately 11kg of food per capita per year is wasted in developing Asian countries, while an estimated 80 kg of food per capita per year is waste in developed Asian countries (FAO, 2011).</a:t>
            </a:r>
            <a:endParaRPr>
              <a:solidFill>
                <a:schemeClr val="dk1"/>
              </a:solidFill>
            </a:endParaRPr>
          </a:p>
        </p:txBody>
      </p:sp>
      <p:sp>
        <p:nvSpPr>
          <p:cNvPr id="148" name="Shape 1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800" b="1">
                <a:solidFill>
                  <a:schemeClr val="dk1"/>
                </a:solidFill>
                <a:latin typeface="Calibri"/>
                <a:ea typeface="Calibri"/>
                <a:cs typeface="Calibri"/>
                <a:sym typeface="Calibri"/>
              </a:rPr>
              <a:t>DEFINE COSMETIC FILTERING TEST WHEN PRESENTING</a:t>
            </a:r>
            <a:endParaRPr>
              <a:solidFill>
                <a:schemeClr val="dk1"/>
              </a:solidFill>
            </a:endParaRPr>
          </a:p>
        </p:txBody>
      </p:sp>
      <p:sp>
        <p:nvSpPr>
          <p:cNvPr id="167" name="Shape 16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dk1"/>
              </a:solidFill>
            </a:endParaRPr>
          </a:p>
        </p:txBody>
      </p:sp>
      <p:sp>
        <p:nvSpPr>
          <p:cNvPr id="175" name="Shape 17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4" name="Shape 19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a:solidFill>
                  <a:schemeClr val="dk1"/>
                </a:solidFill>
              </a:rPr>
              <a:t>Thousands of people in the UK are increasingly reliant on food banks, the use of which has increased fourfold since 2012. Yet UK households threw away 7.3m tonnes of food in 2015, according to the</a:t>
            </a:r>
            <a:r>
              <a:rPr lang="en-GB">
                <a:solidFill>
                  <a:schemeClr val="dk1"/>
                </a:solidFill>
                <a:uFill>
                  <a:noFill/>
                </a:uFill>
                <a:hlinkClick r:id="rId3"/>
              </a:rPr>
              <a:t> </a:t>
            </a:r>
            <a:r>
              <a:rPr lang="en-GB" u="sng">
                <a:solidFill>
                  <a:schemeClr val="hlink"/>
                </a:solidFill>
                <a:hlinkClick r:id="rId3"/>
              </a:rPr>
              <a:t>environment, food and rural affairs committee</a:t>
            </a:r>
            <a:r>
              <a:rPr lang="en-GB">
                <a:solidFill>
                  <a:schemeClr val="dk1"/>
                </a:solidFill>
              </a:rPr>
              <a:t>.</a:t>
            </a:r>
            <a:endParaRPr>
              <a:solidFill>
                <a:schemeClr val="dk1"/>
              </a:solidFill>
            </a:endParaRPr>
          </a:p>
          <a:p>
            <a:pPr marL="0" lvl="0" indent="0" rtl="0">
              <a:spcBef>
                <a:spcPts val="0"/>
              </a:spcBef>
              <a:spcAft>
                <a:spcPts val="0"/>
              </a:spcAft>
              <a:buClr>
                <a:schemeClr val="dk1"/>
              </a:buClr>
              <a:buSzPts val="1100"/>
              <a:buFont typeface="Arial"/>
              <a:buNone/>
            </a:pPr>
            <a:r>
              <a:rPr lang="en-GB">
                <a:solidFill>
                  <a:schemeClr val="dk1"/>
                </a:solidFill>
              </a:rPr>
              <a:t>Tesco uses an app,</a:t>
            </a:r>
            <a:r>
              <a:rPr lang="en-GB">
                <a:solidFill>
                  <a:schemeClr val="dk1"/>
                </a:solidFill>
                <a:uFill>
                  <a:noFill/>
                </a:uFill>
                <a:hlinkClick r:id="rId4"/>
              </a:rPr>
              <a:t> </a:t>
            </a:r>
            <a:r>
              <a:rPr lang="en-GB" u="sng">
                <a:solidFill>
                  <a:schemeClr val="hlink"/>
                </a:solidFill>
                <a:hlinkClick r:id="rId4"/>
              </a:rPr>
              <a:t>FoodCloud</a:t>
            </a:r>
            <a:r>
              <a:rPr lang="en-GB">
                <a:solidFill>
                  <a:schemeClr val="dk1"/>
                </a:solidFill>
              </a:rPr>
              <a:t>, developed by two Trinity College Dublin graduates, to itemise the surplus food in each store at the end of the day. This information is then shared with local charities that collect the food.</a:t>
            </a:r>
            <a:endParaRPr>
              <a:solidFill>
                <a:schemeClr val="dk1"/>
              </a:solidFill>
            </a:endParaRPr>
          </a:p>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Shape 1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Shape 19"/>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Shape 25"/>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8.jp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9.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hyperlink" Target="#slide=id.g348e4b3bc8_3_36"/><Relationship Id="rId13" Type="http://schemas.openxmlformats.org/officeDocument/2006/relationships/hyperlink" Target="#slide=id.g348e4b3bc8_3_126"/><Relationship Id="rId3" Type="http://schemas.openxmlformats.org/officeDocument/2006/relationships/image" Target="../media/image2.png"/><Relationship Id="rId7" Type="http://schemas.openxmlformats.org/officeDocument/2006/relationships/hyperlink" Target="#slide=id.g348e4b3bc8_3_29"/><Relationship Id="rId12" Type="http://schemas.openxmlformats.org/officeDocument/2006/relationships/hyperlink" Target="#slide=id.g348e4b3bc8_3_119"/><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slide=id.g348e4b3bc8_3_15"/><Relationship Id="rId11" Type="http://schemas.openxmlformats.org/officeDocument/2006/relationships/hyperlink" Target="#slide=id.g348e4b3bc8_3_112"/><Relationship Id="rId5" Type="http://schemas.openxmlformats.org/officeDocument/2006/relationships/hyperlink" Target="https://foodviva.typeform.com/report/NRG4MX/XNorOEdKpPIBLYlY" TargetMode="External"/><Relationship Id="rId10" Type="http://schemas.openxmlformats.org/officeDocument/2006/relationships/hyperlink" Target="#slide=id.g348e4b3bc8_3_105"/><Relationship Id="rId4" Type="http://schemas.openxmlformats.org/officeDocument/2006/relationships/image" Target="../media/image3.png"/><Relationship Id="rId9" Type="http://schemas.openxmlformats.org/officeDocument/2006/relationships/hyperlink" Target="#slide=id.g348e4b3bc8_3_98"/><Relationship Id="rId14" Type="http://schemas.openxmlformats.org/officeDocument/2006/relationships/hyperlink" Target="#slide=id.g348e4b3bc8_3_133"/></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slide=id.g348e4b3bc8_3_6"/><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hyperlink" Target="#slide=id.g348e4b3bc8_3_6"/></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78.png"/><Relationship Id="rId4" Type="http://schemas.openxmlformats.org/officeDocument/2006/relationships/hyperlink" Target="#slide=id.g348e4b3bc8_3_6"/><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slide=id.g348e4b3bc8_3_6"/></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9.png"/><Relationship Id="rId4" Type="http://schemas.openxmlformats.org/officeDocument/2006/relationships/hyperlink" Target="#slide=id.g348e4b3bc8_3_6"/></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slide=id.g348e4b3bc8_3_6"/></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jpg"/><Relationship Id="rId4" Type="http://schemas.openxmlformats.org/officeDocument/2006/relationships/hyperlink" Target="#slide=id.g348e4b3bc8_3_6"/><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3.png"/><Relationship Id="rId4" Type="http://schemas.openxmlformats.org/officeDocument/2006/relationships/hyperlink" Target="#slide=id.g348e4b3bc8_3_6"/><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hyperlink" Target="#slide=id.g348e4b3bc8_3_6"/></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sg.style.yahoo.com/millennials-go-dumpster-diving-singapore-name-freeganism-025258197.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29.png"/><Relationship Id="rId4" Type="http://schemas.openxmlformats.org/officeDocument/2006/relationships/hyperlink" Target="#slide=id.g348e4b3bc8_3_6"/></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slide=id.g348e4b3bc8_3_6"/></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Pointers</a:t>
            </a:r>
            <a:endParaRPr/>
          </a:p>
        </p:txBody>
      </p:sp>
      <p:sp>
        <p:nvSpPr>
          <p:cNvPr id="85" name="Shape 85"/>
          <p:cNvSpPr txBox="1">
            <a:spLocks noGrp="1"/>
          </p:cNvSpPr>
          <p:nvPr>
            <p:ph type="body" idx="1"/>
          </p:nvPr>
        </p:nvSpPr>
        <p:spPr>
          <a:xfrm>
            <a:off x="838200" y="1825625"/>
            <a:ext cx="10515600" cy="43512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en-GB"/>
              <a:t>What is our understanding of the problem in the market?</a:t>
            </a:r>
            <a:endParaRPr/>
          </a:p>
          <a:p>
            <a:pPr marL="0" lvl="0" indent="0">
              <a:spcBef>
                <a:spcPts val="1000"/>
              </a:spcBef>
              <a:spcAft>
                <a:spcPts val="0"/>
              </a:spcAft>
              <a:buNone/>
            </a:pPr>
            <a:endParaRPr/>
          </a:p>
          <a:p>
            <a:pPr marL="0" lvl="0" indent="0">
              <a:spcBef>
                <a:spcPts val="1000"/>
              </a:spcBef>
              <a:spcAft>
                <a:spcPts val="0"/>
              </a:spcAft>
              <a:buNone/>
            </a:pPr>
            <a:r>
              <a:rPr lang="en-GB"/>
              <a:t>What solutions are there in the market? </a:t>
            </a:r>
            <a:endParaRPr/>
          </a:p>
          <a:p>
            <a:pPr marL="0" lvl="0" indent="0">
              <a:spcBef>
                <a:spcPts val="1000"/>
              </a:spcBef>
              <a:spcAft>
                <a:spcPts val="0"/>
              </a:spcAft>
              <a:buNone/>
            </a:pPr>
            <a:r>
              <a:rPr lang="en-GB"/>
              <a:t>How is our solution better than what is on the market?</a:t>
            </a:r>
            <a:endParaRPr/>
          </a:p>
          <a:p>
            <a:pPr marL="457200" lvl="0" indent="-406400" rtl="0">
              <a:spcBef>
                <a:spcPts val="1000"/>
              </a:spcBef>
              <a:spcAft>
                <a:spcPts val="0"/>
              </a:spcAft>
              <a:buSzPts val="2800"/>
              <a:buChar char="-"/>
            </a:pPr>
            <a:r>
              <a:rPr lang="en-GB"/>
              <a:t>How did we validate that the market will be willing to adopt our solution/platform</a:t>
            </a:r>
            <a:endParaRPr/>
          </a:p>
          <a:p>
            <a:pPr marL="0" lvl="0" indent="0" rtl="0">
              <a:spcBef>
                <a:spcPts val="1000"/>
              </a:spcBef>
              <a:spcAft>
                <a:spcPts val="0"/>
              </a:spcAft>
              <a:buNone/>
            </a:pPr>
            <a:endParaRPr/>
          </a:p>
          <a:p>
            <a:pPr marL="0" lvl="0" indent="0">
              <a:spcBef>
                <a:spcPts val="1000"/>
              </a:spcBef>
              <a:spcAft>
                <a:spcPts val="0"/>
              </a:spcAft>
              <a:buNone/>
            </a:pPr>
            <a:r>
              <a:rPr lang="en-GB"/>
              <a:t>Competitor Analysis </a:t>
            </a:r>
            <a:endParaRPr/>
          </a:p>
        </p:txBody>
      </p:sp>
      <p:pic>
        <p:nvPicPr>
          <p:cNvPr id="86" name="Shape 86"/>
          <p:cNvPicPr preferRelativeResize="0"/>
          <p:nvPr/>
        </p:nvPicPr>
        <p:blipFill>
          <a:blip r:embed="rId3">
            <a:alphaModFix/>
          </a:blip>
          <a:stretch>
            <a:fillRect/>
          </a:stretch>
        </p:blipFill>
        <p:spPr>
          <a:xfrm>
            <a:off x="8305875" y="48712"/>
            <a:ext cx="3801026" cy="1958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Shape 231"/>
          <p:cNvSpPr txBox="1">
            <a:spLocks noGrp="1"/>
          </p:cNvSpPr>
          <p:nvPr>
            <p:ph type="subTitle" idx="4294967295"/>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GB" sz="2400" i="1">
                <a:solidFill>
                  <a:schemeClr val="accent4"/>
                </a:solidFill>
              </a:rPr>
              <a:t>Improving the value chain of unsold perishable food in supermarkets</a:t>
            </a:r>
            <a:endParaRPr i="1">
              <a:solidFill>
                <a:schemeClr val="accent4"/>
              </a:solidFill>
            </a:endParaRPr>
          </a:p>
        </p:txBody>
      </p:sp>
      <p:pic>
        <p:nvPicPr>
          <p:cNvPr id="232" name="Shape 232"/>
          <p:cNvPicPr preferRelativeResize="0"/>
          <p:nvPr/>
        </p:nvPicPr>
        <p:blipFill>
          <a:blip r:embed="rId3">
            <a:alphaModFix/>
          </a:blip>
          <a:stretch>
            <a:fillRect/>
          </a:stretch>
        </p:blipFill>
        <p:spPr>
          <a:xfrm>
            <a:off x="4160425" y="2108050"/>
            <a:ext cx="4053052" cy="130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2127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solidFill>
                  <a:srgbClr val="1C4587"/>
                </a:solidFill>
              </a:rPr>
              <a:t>Customer Persona</a:t>
            </a:r>
            <a:endParaRPr sz="2800">
              <a:solidFill>
                <a:srgbClr val="1C4587"/>
              </a:solidFill>
            </a:endParaRPr>
          </a:p>
        </p:txBody>
      </p:sp>
      <p:sp>
        <p:nvSpPr>
          <p:cNvPr id="238" name="Shape 238"/>
          <p:cNvSpPr/>
          <p:nvPr/>
        </p:nvSpPr>
        <p:spPr>
          <a:xfrm>
            <a:off x="7683700" y="823975"/>
            <a:ext cx="3182100" cy="1973700"/>
          </a:xfrm>
          <a:prstGeom prst="wedgeRoundRectCallout">
            <a:avLst>
              <a:gd name="adj1" fmla="val -38607"/>
              <a:gd name="adj2" fmla="val 60816"/>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txBox="1"/>
          <p:nvPr/>
        </p:nvSpPr>
        <p:spPr>
          <a:xfrm>
            <a:off x="7759900" y="823975"/>
            <a:ext cx="3255600" cy="17652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1000"/>
              </a:spcBef>
              <a:spcAft>
                <a:spcPts val="0"/>
              </a:spcAft>
              <a:buClr>
                <a:schemeClr val="dk1"/>
              </a:buClr>
              <a:buSzPts val="1100"/>
              <a:buFont typeface="Arial"/>
              <a:buNone/>
            </a:pPr>
            <a:r>
              <a:rPr lang="en-GB" sz="2400" i="1">
                <a:solidFill>
                  <a:schemeClr val="dk1"/>
                </a:solidFill>
                <a:latin typeface="Calibri"/>
                <a:ea typeface="Calibri"/>
                <a:cs typeface="Calibri"/>
                <a:sym typeface="Calibri"/>
              </a:rPr>
              <a:t>“I care about our environment and I think we should increase food waste recycling!”</a:t>
            </a:r>
            <a:endParaRPr sz="2400" i="1">
              <a:solidFill>
                <a:schemeClr val="dk1"/>
              </a:solidFill>
            </a:endParaRPr>
          </a:p>
          <a:p>
            <a:pPr marL="0" lvl="0" indent="0">
              <a:lnSpc>
                <a:spcPct val="100000"/>
              </a:lnSpc>
              <a:spcBef>
                <a:spcPts val="0"/>
              </a:spcBef>
              <a:spcAft>
                <a:spcPts val="0"/>
              </a:spcAft>
              <a:buNone/>
            </a:pPr>
            <a:endParaRPr sz="2400" i="1"/>
          </a:p>
        </p:txBody>
      </p:sp>
      <p:grpSp>
        <p:nvGrpSpPr>
          <p:cNvPr id="240" name="Shape 240"/>
          <p:cNvGrpSpPr/>
          <p:nvPr/>
        </p:nvGrpSpPr>
        <p:grpSpPr>
          <a:xfrm>
            <a:off x="1453650" y="1942638"/>
            <a:ext cx="9284700" cy="4672512"/>
            <a:chOff x="1453650" y="1942638"/>
            <a:chExt cx="9284700" cy="4672512"/>
          </a:xfrm>
        </p:grpSpPr>
        <p:pic>
          <p:nvPicPr>
            <p:cNvPr id="241" name="Shape 241"/>
            <p:cNvPicPr preferRelativeResize="0"/>
            <p:nvPr/>
          </p:nvPicPr>
          <p:blipFill rotWithShape="1">
            <a:blip r:embed="rId3">
              <a:alphaModFix/>
            </a:blip>
            <a:srcRect l="32981" t="602" r="16208" b="612"/>
            <a:stretch/>
          </p:blipFill>
          <p:spPr>
            <a:xfrm>
              <a:off x="5131500" y="1942638"/>
              <a:ext cx="1929000" cy="2110200"/>
            </a:xfrm>
            <a:prstGeom prst="ellipse">
              <a:avLst/>
            </a:prstGeom>
            <a:noFill/>
            <a:ln>
              <a:noFill/>
            </a:ln>
          </p:spPr>
        </p:pic>
        <p:sp>
          <p:nvSpPr>
            <p:cNvPr id="242" name="Shape 242"/>
            <p:cNvSpPr txBox="1"/>
            <p:nvPr/>
          </p:nvSpPr>
          <p:spPr>
            <a:xfrm>
              <a:off x="1453650" y="4052850"/>
              <a:ext cx="9284700" cy="2562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None/>
              </a:pPr>
              <a:r>
                <a:rPr lang="en-GB" sz="2400">
                  <a:solidFill>
                    <a:schemeClr val="dk1"/>
                  </a:solidFill>
                  <a:latin typeface="Calibri"/>
                  <a:ea typeface="Calibri"/>
                  <a:cs typeface="Calibri"/>
                  <a:sym typeface="Calibri"/>
                </a:rPr>
                <a:t>Name: 	</a:t>
              </a:r>
              <a:r>
                <a:rPr lang="en-GB" sz="2400" i="1">
                  <a:solidFill>
                    <a:schemeClr val="dk1"/>
                  </a:solidFill>
                  <a:latin typeface="Calibri"/>
                  <a:ea typeface="Calibri"/>
                  <a:cs typeface="Calibri"/>
                  <a:sym typeface="Calibri"/>
                </a:rPr>
                <a:t>Alastair</a:t>
              </a:r>
              <a:endParaRPr sz="2400">
                <a:solidFill>
                  <a:schemeClr val="dk1"/>
                </a:solidFill>
                <a:latin typeface="Calibri"/>
                <a:ea typeface="Calibri"/>
                <a:cs typeface="Calibri"/>
                <a:sym typeface="Calibri"/>
              </a:endParaRPr>
            </a:p>
            <a:p>
              <a:pPr marL="0" lvl="0" indent="0" algn="ctr" rtl="0">
                <a:lnSpc>
                  <a:spcPct val="90000"/>
                </a:lnSpc>
                <a:spcBef>
                  <a:spcPts val="1000"/>
                </a:spcBef>
                <a:spcAft>
                  <a:spcPts val="0"/>
                </a:spcAft>
                <a:buNone/>
              </a:pPr>
              <a:r>
                <a:rPr lang="en-GB" sz="2400">
                  <a:solidFill>
                    <a:schemeClr val="dk1"/>
                  </a:solidFill>
                  <a:latin typeface="Calibri"/>
                  <a:ea typeface="Calibri"/>
                  <a:cs typeface="Calibri"/>
                  <a:sym typeface="Calibri"/>
                </a:rPr>
                <a:t>Age: 24</a:t>
              </a:r>
              <a:endParaRPr sz="2400">
                <a:solidFill>
                  <a:schemeClr val="dk1"/>
                </a:solidFill>
                <a:latin typeface="Calibri"/>
                <a:ea typeface="Calibri"/>
                <a:cs typeface="Calibri"/>
                <a:sym typeface="Calibri"/>
              </a:endParaRPr>
            </a:p>
            <a:p>
              <a:pPr marL="0" lvl="0" indent="0" algn="ctr" rtl="0">
                <a:lnSpc>
                  <a:spcPct val="90000"/>
                </a:lnSpc>
                <a:spcBef>
                  <a:spcPts val="1000"/>
                </a:spcBef>
                <a:spcAft>
                  <a:spcPts val="0"/>
                </a:spcAft>
                <a:buNone/>
              </a:pPr>
              <a:r>
                <a:rPr lang="en-GB" sz="2400">
                  <a:solidFill>
                    <a:schemeClr val="dk1"/>
                  </a:solidFill>
                  <a:latin typeface="Calibri"/>
                  <a:ea typeface="Calibri"/>
                  <a:cs typeface="Calibri"/>
                  <a:sym typeface="Calibri"/>
                </a:rPr>
                <a:t>Occupation: Student</a:t>
              </a:r>
              <a:endParaRPr sz="2400">
                <a:solidFill>
                  <a:schemeClr val="dk1"/>
                </a:solidFill>
                <a:latin typeface="Calibri"/>
                <a:ea typeface="Calibri"/>
                <a:cs typeface="Calibri"/>
                <a:sym typeface="Calibri"/>
              </a:endParaRPr>
            </a:p>
            <a:p>
              <a:pPr marL="0" lvl="0" indent="0" algn="ctr" rtl="0">
                <a:lnSpc>
                  <a:spcPct val="90000"/>
                </a:lnSpc>
                <a:spcBef>
                  <a:spcPts val="1000"/>
                </a:spcBef>
                <a:spcAft>
                  <a:spcPts val="0"/>
                </a:spcAft>
                <a:buClr>
                  <a:schemeClr val="dk1"/>
                </a:buClr>
                <a:buSzPts val="1100"/>
                <a:buFont typeface="Arial"/>
                <a:buNone/>
              </a:pPr>
              <a:r>
                <a:rPr lang="en-GB" sz="2400">
                  <a:solidFill>
                    <a:schemeClr val="dk1"/>
                  </a:solidFill>
                  <a:latin typeface="Calibri"/>
                  <a:ea typeface="Calibri"/>
                  <a:cs typeface="Calibri"/>
                  <a:sym typeface="Calibri"/>
                </a:rPr>
                <a:t>Additional info: Value-Seeker, Environmentally conscious, Millennial who wants to make a difference, Frugal spender</a:t>
              </a:r>
              <a:endParaRPr sz="2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Our Solution</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Inclusive</a:t>
            </a:r>
            <a:r>
              <a:rPr lang="en-GB" sz="2800" b="0" i="0" u="none" strike="noStrike" cap="none">
                <a:solidFill>
                  <a:srgbClr val="1C4587"/>
                </a:solidFill>
                <a:latin typeface="Calibri"/>
                <a:ea typeface="Calibri"/>
                <a:cs typeface="Calibri"/>
                <a:sym typeface="Calibri"/>
              </a:rPr>
              <a:t> Food Ecosystem</a:t>
            </a:r>
            <a:endParaRPr sz="2800">
              <a:solidFill>
                <a:srgbClr val="1C4587"/>
              </a:solidFill>
            </a:endParaRPr>
          </a:p>
        </p:txBody>
      </p:sp>
      <p:sp>
        <p:nvSpPr>
          <p:cNvPr id="248" name="Shape 248"/>
          <p:cNvSpPr txBox="1">
            <a:spLocks noGrp="1"/>
          </p:cNvSpPr>
          <p:nvPr>
            <p:ph type="body" idx="1"/>
          </p:nvPr>
        </p:nvSpPr>
        <p:spPr>
          <a:xfrm>
            <a:off x="477475" y="1961275"/>
            <a:ext cx="7917900" cy="43512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marR="0" lvl="0" indent="-387350" algn="l" rtl="0">
              <a:lnSpc>
                <a:spcPct val="150000"/>
              </a:lnSpc>
              <a:spcBef>
                <a:spcPts val="0"/>
              </a:spcBef>
              <a:spcAft>
                <a:spcPts val="0"/>
              </a:spcAft>
              <a:buClr>
                <a:srgbClr val="000000"/>
              </a:buClr>
              <a:buSzPts val="2500"/>
              <a:buChar char="•"/>
            </a:pPr>
            <a:r>
              <a:rPr lang="en-GB" sz="2500">
                <a:solidFill>
                  <a:srgbClr val="000000"/>
                </a:solidFill>
              </a:rPr>
              <a:t>Integrated digital platform that connects supermarkets with unsold perishable food to value-seekers and/or the environmentally conscious</a:t>
            </a:r>
            <a:endParaRPr sz="2500">
              <a:solidFill>
                <a:srgbClr val="000000"/>
              </a:solidFill>
            </a:endParaRPr>
          </a:p>
          <a:p>
            <a:pPr marL="0" marR="0" lvl="0" indent="0" algn="l" rtl="0">
              <a:lnSpc>
                <a:spcPct val="150000"/>
              </a:lnSpc>
              <a:spcBef>
                <a:spcPts val="0"/>
              </a:spcBef>
              <a:spcAft>
                <a:spcPts val="0"/>
              </a:spcAft>
              <a:buNone/>
            </a:pPr>
            <a:endParaRPr sz="2500">
              <a:solidFill>
                <a:srgbClr val="000000"/>
              </a:solidFill>
            </a:endParaRPr>
          </a:p>
          <a:p>
            <a:pPr marL="457200" marR="0" lvl="0" indent="-387350" algn="l" rtl="0">
              <a:lnSpc>
                <a:spcPct val="150000"/>
              </a:lnSpc>
              <a:spcBef>
                <a:spcPts val="0"/>
              </a:spcBef>
              <a:spcAft>
                <a:spcPts val="0"/>
              </a:spcAft>
              <a:buClr>
                <a:srgbClr val="000000"/>
              </a:buClr>
              <a:buSzPts val="2500"/>
              <a:buChar char="•"/>
            </a:pPr>
            <a:r>
              <a:rPr lang="en-GB" sz="2500">
                <a:solidFill>
                  <a:srgbClr val="000000"/>
                </a:solidFill>
              </a:rPr>
              <a:t>Goal: Reallocate perishable food efficiently to reduce overall food wastage in Singapore and </a:t>
            </a:r>
            <a:r>
              <a:rPr lang="en-GB" sz="2500" b="1">
                <a:solidFill>
                  <a:srgbClr val="000000"/>
                </a:solidFill>
              </a:rPr>
              <a:t>ensure food sustainability (SDG #11)</a:t>
            </a:r>
            <a:endParaRPr sz="2500" b="1">
              <a:solidFill>
                <a:srgbClr val="000000"/>
              </a:solidFill>
            </a:endParaRPr>
          </a:p>
        </p:txBody>
      </p:sp>
      <p:grpSp>
        <p:nvGrpSpPr>
          <p:cNvPr id="249" name="Shape 249"/>
          <p:cNvGrpSpPr/>
          <p:nvPr/>
        </p:nvGrpSpPr>
        <p:grpSpPr>
          <a:xfrm>
            <a:off x="8371451" y="505799"/>
            <a:ext cx="3268985" cy="6222335"/>
            <a:chOff x="6847525" y="164825"/>
            <a:chExt cx="3688351" cy="7020574"/>
          </a:xfrm>
        </p:grpSpPr>
        <p:pic>
          <p:nvPicPr>
            <p:cNvPr id="250" name="Shape 250"/>
            <p:cNvPicPr preferRelativeResize="0"/>
            <p:nvPr/>
          </p:nvPicPr>
          <p:blipFill rotWithShape="1">
            <a:blip r:embed="rId3">
              <a:alphaModFix/>
            </a:blip>
            <a:srcRect l="23188" r="24276"/>
            <a:stretch/>
          </p:blipFill>
          <p:spPr>
            <a:xfrm>
              <a:off x="6847525" y="164825"/>
              <a:ext cx="3688351" cy="7020574"/>
            </a:xfrm>
            <a:prstGeom prst="rect">
              <a:avLst/>
            </a:prstGeom>
            <a:noFill/>
            <a:ln>
              <a:noFill/>
            </a:ln>
          </p:spPr>
        </p:pic>
        <p:pic>
          <p:nvPicPr>
            <p:cNvPr id="251" name="Shape 251"/>
            <p:cNvPicPr preferRelativeResize="0"/>
            <p:nvPr/>
          </p:nvPicPr>
          <p:blipFill>
            <a:blip r:embed="rId4">
              <a:alphaModFix/>
            </a:blip>
            <a:stretch>
              <a:fillRect/>
            </a:stretch>
          </p:blipFill>
          <p:spPr>
            <a:xfrm>
              <a:off x="7381471" y="1293696"/>
              <a:ext cx="2686900" cy="4782048"/>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838200" y="365125"/>
            <a:ext cx="33519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Our Solution</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b="0" i="0" u="none" strike="noStrike" cap="none">
                <a:solidFill>
                  <a:srgbClr val="1C4587"/>
                </a:solidFill>
                <a:latin typeface="Calibri"/>
                <a:ea typeface="Calibri"/>
                <a:cs typeface="Calibri"/>
                <a:sym typeface="Calibri"/>
              </a:rPr>
              <a:t>How it works</a:t>
            </a:r>
            <a:endParaRPr sz="2800">
              <a:solidFill>
                <a:srgbClr val="1C4587"/>
              </a:solidFill>
            </a:endParaRPr>
          </a:p>
        </p:txBody>
      </p:sp>
      <p:sp>
        <p:nvSpPr>
          <p:cNvPr id="257" name="Shape 257"/>
          <p:cNvSpPr txBox="1">
            <a:spLocks noGrp="1"/>
          </p:cNvSpPr>
          <p:nvPr>
            <p:ph type="body" idx="1"/>
          </p:nvPr>
        </p:nvSpPr>
        <p:spPr>
          <a:xfrm>
            <a:off x="838200" y="1777350"/>
            <a:ext cx="6713100" cy="210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b="1">
                <a:solidFill>
                  <a:srgbClr val="000000"/>
                </a:solidFill>
              </a:rPr>
              <a:t>1. Food Matching</a:t>
            </a:r>
            <a:endParaRPr b="1">
              <a:solidFill>
                <a:srgbClr val="000000"/>
              </a:solidFill>
            </a:endParaRPr>
          </a:p>
          <a:p>
            <a:pPr marL="0" lvl="0" indent="0" rtl="0">
              <a:lnSpc>
                <a:spcPct val="80000"/>
              </a:lnSpc>
              <a:spcBef>
                <a:spcPts val="1000"/>
              </a:spcBef>
              <a:spcAft>
                <a:spcPts val="0"/>
              </a:spcAft>
              <a:buClr>
                <a:schemeClr val="dk1"/>
              </a:buClr>
              <a:buSzPts val="1600"/>
              <a:buFont typeface="Arial"/>
              <a:buNone/>
            </a:pPr>
            <a:r>
              <a:rPr lang="en-GB" sz="2500"/>
              <a:t>At the end of the day, </a:t>
            </a:r>
            <a:r>
              <a:rPr lang="en-GB" sz="2500" i="1"/>
              <a:t>unsold perishable food </a:t>
            </a:r>
            <a:r>
              <a:rPr lang="en-GB" sz="2500"/>
              <a:t>in supermarkets will be listed on our platform at discounted prices</a:t>
            </a:r>
            <a:endParaRPr sz="2500"/>
          </a:p>
          <a:p>
            <a:pPr marL="228600" marR="0" lvl="0" indent="-50800" algn="l" rtl="0">
              <a:lnSpc>
                <a:spcPct val="100000"/>
              </a:lnSpc>
              <a:spcBef>
                <a:spcPts val="1000"/>
              </a:spcBef>
              <a:spcAft>
                <a:spcPts val="0"/>
              </a:spcAft>
              <a:buClr>
                <a:schemeClr val="dk1"/>
              </a:buClr>
              <a:buSzPts val="2800"/>
              <a:buFont typeface="Arial"/>
              <a:buNone/>
            </a:pPr>
            <a:endParaRPr b="1">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endParaRPr sz="1800">
              <a:solidFill>
                <a:srgbClr val="000000"/>
              </a:solidFill>
            </a:endParaRPr>
          </a:p>
        </p:txBody>
      </p:sp>
      <p:sp>
        <p:nvSpPr>
          <p:cNvPr id="258" name="Shape 258"/>
          <p:cNvSpPr txBox="1">
            <a:spLocks noGrp="1"/>
          </p:cNvSpPr>
          <p:nvPr>
            <p:ph type="body" idx="1"/>
          </p:nvPr>
        </p:nvSpPr>
        <p:spPr>
          <a:xfrm>
            <a:off x="838200" y="3809625"/>
            <a:ext cx="6713100" cy="321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sz="2600" b="1" i="1">
                <a:solidFill>
                  <a:srgbClr val="6AA84F"/>
                </a:solidFill>
              </a:rPr>
              <a:t>Market Validation</a:t>
            </a:r>
            <a:endParaRPr sz="2600" b="1" i="1">
              <a:solidFill>
                <a:srgbClr val="6AA84F"/>
              </a:solidFill>
            </a:endParaRPr>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60% are willing to purchase vegetables that do not pass the cosmetic filtering test</a:t>
            </a:r>
            <a:endParaRPr sz="2300"/>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66% will make the purchase if the discount ranges between 30 - 50%</a:t>
            </a:r>
            <a:endParaRPr sz="2300">
              <a:solidFill>
                <a:srgbClr val="222222"/>
              </a:solidFill>
              <a:highlight>
                <a:srgbClr val="FFFFFF"/>
              </a:highlight>
            </a:endParaRPr>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 </a:t>
            </a:r>
            <a:r>
              <a:rPr lang="en-GB" sz="2300">
                <a:solidFill>
                  <a:srgbClr val="222222"/>
                </a:solidFill>
                <a:highlight>
                  <a:srgbClr val="FFFFFF"/>
                </a:highlight>
              </a:rPr>
              <a:t>91% are willing to download and use this app</a:t>
            </a:r>
            <a:endParaRPr sz="2300">
              <a:solidFill>
                <a:srgbClr val="000000"/>
              </a:solidFill>
            </a:endParaRPr>
          </a:p>
        </p:txBody>
      </p:sp>
      <p:pic>
        <p:nvPicPr>
          <p:cNvPr id="259" name="Shape 259"/>
          <p:cNvPicPr preferRelativeResize="0"/>
          <p:nvPr/>
        </p:nvPicPr>
        <p:blipFill rotWithShape="1">
          <a:blip r:embed="rId3">
            <a:alphaModFix/>
          </a:blip>
          <a:srcRect l="23188" r="24276"/>
          <a:stretch/>
        </p:blipFill>
        <p:spPr>
          <a:xfrm>
            <a:off x="8066725" y="582000"/>
            <a:ext cx="3269026" cy="6222399"/>
          </a:xfrm>
          <a:prstGeom prst="rect">
            <a:avLst/>
          </a:prstGeom>
          <a:noFill/>
          <a:ln>
            <a:noFill/>
          </a:ln>
        </p:spPr>
      </p:pic>
      <p:pic>
        <p:nvPicPr>
          <p:cNvPr id="260" name="Shape 260"/>
          <p:cNvPicPr preferRelativeResize="0"/>
          <p:nvPr/>
        </p:nvPicPr>
        <p:blipFill>
          <a:blip r:embed="rId4">
            <a:alphaModFix/>
          </a:blip>
          <a:stretch>
            <a:fillRect/>
          </a:stretch>
        </p:blipFill>
        <p:spPr>
          <a:xfrm>
            <a:off x="8532742" y="1569733"/>
            <a:ext cx="2408018" cy="42856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38200" y="365125"/>
            <a:ext cx="31272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Our Solution</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b="0" i="0" u="none" strike="noStrike" cap="none">
                <a:solidFill>
                  <a:srgbClr val="1C4587"/>
                </a:solidFill>
                <a:latin typeface="Calibri"/>
                <a:ea typeface="Calibri"/>
                <a:cs typeface="Calibri"/>
                <a:sym typeface="Calibri"/>
              </a:rPr>
              <a:t>How it works</a:t>
            </a:r>
            <a:endParaRPr sz="2800">
              <a:solidFill>
                <a:srgbClr val="1C4587"/>
              </a:solidFill>
            </a:endParaRPr>
          </a:p>
        </p:txBody>
      </p:sp>
      <p:sp>
        <p:nvSpPr>
          <p:cNvPr id="266" name="Shape 266"/>
          <p:cNvSpPr txBox="1">
            <a:spLocks noGrp="1"/>
          </p:cNvSpPr>
          <p:nvPr>
            <p:ph type="body" idx="1"/>
          </p:nvPr>
        </p:nvSpPr>
        <p:spPr>
          <a:xfrm>
            <a:off x="838200" y="1777350"/>
            <a:ext cx="6713100" cy="167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b="1">
                <a:solidFill>
                  <a:srgbClr val="000000"/>
                </a:solidFill>
              </a:rPr>
              <a:t>2. Redistribution of remaining food</a:t>
            </a:r>
            <a:endParaRPr b="1">
              <a:solidFill>
                <a:srgbClr val="000000"/>
              </a:solidFill>
            </a:endParaRPr>
          </a:p>
          <a:p>
            <a:pPr marL="0" lvl="0" indent="0" rtl="0">
              <a:lnSpc>
                <a:spcPct val="80000"/>
              </a:lnSpc>
              <a:spcBef>
                <a:spcPts val="1000"/>
              </a:spcBef>
              <a:spcAft>
                <a:spcPts val="0"/>
              </a:spcAft>
              <a:buClr>
                <a:schemeClr val="dk1"/>
              </a:buClr>
              <a:buSzPts val="1600"/>
              <a:buFont typeface="Arial"/>
              <a:buNone/>
            </a:pPr>
            <a:r>
              <a:rPr lang="en-GB" sz="2500"/>
              <a:t>Remaining food not sold by the end of the day will then be distributed to:</a:t>
            </a:r>
            <a:endParaRPr sz="2500"/>
          </a:p>
          <a:p>
            <a:pPr marL="228600" marR="0" lvl="0" indent="-50800" algn="l" rtl="0">
              <a:lnSpc>
                <a:spcPct val="100000"/>
              </a:lnSpc>
              <a:spcBef>
                <a:spcPts val="1000"/>
              </a:spcBef>
              <a:spcAft>
                <a:spcPts val="0"/>
              </a:spcAft>
              <a:buClr>
                <a:schemeClr val="dk1"/>
              </a:buClr>
              <a:buSzPts val="2800"/>
              <a:buFont typeface="Arial"/>
              <a:buNone/>
            </a:pPr>
            <a:endParaRPr b="1">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endParaRPr sz="1800">
              <a:solidFill>
                <a:srgbClr val="000000"/>
              </a:solidFill>
            </a:endParaRPr>
          </a:p>
        </p:txBody>
      </p:sp>
      <p:sp>
        <p:nvSpPr>
          <p:cNvPr id="267" name="Shape 267"/>
          <p:cNvSpPr txBox="1">
            <a:spLocks noGrp="1"/>
          </p:cNvSpPr>
          <p:nvPr>
            <p:ph type="body" idx="1"/>
          </p:nvPr>
        </p:nvSpPr>
        <p:spPr>
          <a:xfrm>
            <a:off x="1720288" y="4383275"/>
            <a:ext cx="2387400" cy="693000"/>
          </a:xfrm>
          <a:prstGeom prst="rect">
            <a:avLst/>
          </a:prstGeom>
          <a:noFill/>
          <a:ln>
            <a:noFill/>
          </a:ln>
        </p:spPr>
        <p:txBody>
          <a:bodyPr spcFirstLastPara="1" wrap="square" lIns="91425" tIns="45700" rIns="91425" bIns="45700" anchor="t" anchorCtr="0">
            <a:noAutofit/>
          </a:bodyPr>
          <a:lstStyle/>
          <a:p>
            <a:pPr marL="0" marR="0" lvl="0" indent="0" rtl="0">
              <a:lnSpc>
                <a:spcPct val="80000"/>
              </a:lnSpc>
              <a:spcBef>
                <a:spcPts val="1000"/>
              </a:spcBef>
              <a:spcAft>
                <a:spcPts val="0"/>
              </a:spcAft>
              <a:buNone/>
            </a:pPr>
            <a:r>
              <a:rPr lang="en-GB" sz="2300" i="1">
                <a:solidFill>
                  <a:srgbClr val="000000"/>
                </a:solidFill>
              </a:rPr>
              <a:t>1. Soup Kitchens</a:t>
            </a:r>
            <a:endParaRPr sz="2300" i="1">
              <a:solidFill>
                <a:srgbClr val="000000"/>
              </a:solidFill>
            </a:endParaRPr>
          </a:p>
        </p:txBody>
      </p:sp>
      <p:sp>
        <p:nvSpPr>
          <p:cNvPr id="268" name="Shape 268"/>
          <p:cNvSpPr txBox="1">
            <a:spLocks noGrp="1"/>
          </p:cNvSpPr>
          <p:nvPr>
            <p:ph type="body" idx="1"/>
          </p:nvPr>
        </p:nvSpPr>
        <p:spPr>
          <a:xfrm>
            <a:off x="8010100" y="4447500"/>
            <a:ext cx="4181900" cy="955298"/>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i="1" dirty="0">
                <a:solidFill>
                  <a:srgbClr val="000000"/>
                </a:solidFill>
              </a:rPr>
              <a:t>3. Compost facilities </a:t>
            </a:r>
          </a:p>
          <a:p>
            <a:pPr marL="0" marR="0" lvl="0" indent="0" algn="ctr" rtl="0">
              <a:lnSpc>
                <a:spcPct val="80000"/>
              </a:lnSpc>
              <a:spcBef>
                <a:spcPts val="1000"/>
              </a:spcBef>
              <a:spcAft>
                <a:spcPts val="0"/>
              </a:spcAft>
              <a:buClr>
                <a:schemeClr val="dk1"/>
              </a:buClr>
              <a:buSzPts val="1600"/>
              <a:buFont typeface="Arial"/>
              <a:buNone/>
            </a:pPr>
            <a:r>
              <a:rPr lang="en-GB" sz="2300" i="1" dirty="0" err="1">
                <a:solidFill>
                  <a:srgbClr val="000000"/>
                </a:solidFill>
              </a:rPr>
              <a:t>Biomax</a:t>
            </a:r>
            <a:r>
              <a:rPr lang="en-GB" sz="2300" i="1" dirty="0">
                <a:solidFill>
                  <a:srgbClr val="000000"/>
                </a:solidFill>
              </a:rPr>
              <a:t> Thermophilic Digester</a:t>
            </a:r>
          </a:p>
          <a:p>
            <a:pPr marL="0" marR="0" lvl="0" indent="0" algn="ctr" rtl="0">
              <a:lnSpc>
                <a:spcPct val="80000"/>
              </a:lnSpc>
              <a:spcBef>
                <a:spcPts val="1000"/>
              </a:spcBef>
              <a:spcAft>
                <a:spcPts val="0"/>
              </a:spcAft>
              <a:buClr>
                <a:schemeClr val="dk1"/>
              </a:buClr>
              <a:buSzPts val="1600"/>
              <a:buFont typeface="Arial"/>
              <a:buNone/>
            </a:pPr>
            <a:endParaRPr sz="2300" i="1" dirty="0">
              <a:solidFill>
                <a:srgbClr val="000000"/>
              </a:solidFill>
            </a:endParaRPr>
          </a:p>
        </p:txBody>
      </p:sp>
      <p:sp>
        <p:nvSpPr>
          <p:cNvPr id="269" name="Shape 269"/>
          <p:cNvSpPr txBox="1">
            <a:spLocks noGrp="1"/>
          </p:cNvSpPr>
          <p:nvPr>
            <p:ph type="body" idx="1"/>
          </p:nvPr>
        </p:nvSpPr>
        <p:spPr>
          <a:xfrm>
            <a:off x="4630600" y="4397500"/>
            <a:ext cx="3608100" cy="6930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i="1">
                <a:solidFill>
                  <a:srgbClr val="000000"/>
                </a:solidFill>
              </a:rPr>
              <a:t>2. Powder-processing companies</a:t>
            </a:r>
            <a:endParaRPr sz="2300" i="1">
              <a:solidFill>
                <a:srgbClr val="000000"/>
              </a:solidFill>
            </a:endParaRPr>
          </a:p>
        </p:txBody>
      </p:sp>
      <p:pic>
        <p:nvPicPr>
          <p:cNvPr id="270" name="Shape 270"/>
          <p:cNvPicPr preferRelativeResize="0"/>
          <p:nvPr/>
        </p:nvPicPr>
        <p:blipFill>
          <a:blip r:embed="rId3">
            <a:alphaModFix/>
          </a:blip>
          <a:stretch>
            <a:fillRect/>
          </a:stretch>
        </p:blipFill>
        <p:spPr>
          <a:xfrm>
            <a:off x="969450" y="3726873"/>
            <a:ext cx="3127077" cy="693000"/>
          </a:xfrm>
          <a:prstGeom prst="rect">
            <a:avLst/>
          </a:prstGeom>
          <a:noFill/>
          <a:ln>
            <a:noFill/>
          </a:ln>
        </p:spPr>
      </p:pic>
      <p:pic>
        <p:nvPicPr>
          <p:cNvPr id="271" name="Shape 271"/>
          <p:cNvPicPr preferRelativeResize="0"/>
          <p:nvPr/>
        </p:nvPicPr>
        <p:blipFill>
          <a:blip r:embed="rId4">
            <a:alphaModFix/>
          </a:blip>
          <a:stretch>
            <a:fillRect/>
          </a:stretch>
        </p:blipFill>
        <p:spPr>
          <a:xfrm>
            <a:off x="5440302" y="3462750"/>
            <a:ext cx="1988697" cy="916450"/>
          </a:xfrm>
          <a:prstGeom prst="rect">
            <a:avLst/>
          </a:prstGeom>
          <a:noFill/>
          <a:ln>
            <a:noFill/>
          </a:ln>
        </p:spPr>
      </p:pic>
      <p:pic>
        <p:nvPicPr>
          <p:cNvPr id="272" name="Shape 272"/>
          <p:cNvPicPr preferRelativeResize="0"/>
          <p:nvPr/>
        </p:nvPicPr>
        <p:blipFill>
          <a:blip r:embed="rId5">
            <a:alphaModFix/>
          </a:blip>
          <a:stretch>
            <a:fillRect/>
          </a:stretch>
        </p:blipFill>
        <p:spPr>
          <a:xfrm>
            <a:off x="8999100" y="2945825"/>
            <a:ext cx="1821170" cy="1494300"/>
          </a:xfrm>
          <a:prstGeom prst="rect">
            <a:avLst/>
          </a:prstGeom>
          <a:noFill/>
          <a:ln>
            <a:noFill/>
          </a:ln>
        </p:spPr>
      </p:pic>
      <p:cxnSp>
        <p:nvCxnSpPr>
          <p:cNvPr id="273" name="Shape 273"/>
          <p:cNvCxnSpPr/>
          <p:nvPr/>
        </p:nvCxnSpPr>
        <p:spPr>
          <a:xfrm>
            <a:off x="4282275" y="4576175"/>
            <a:ext cx="723600" cy="0"/>
          </a:xfrm>
          <a:prstGeom prst="straightConnector1">
            <a:avLst/>
          </a:prstGeom>
          <a:noFill/>
          <a:ln w="38100" cap="flat" cmpd="sng">
            <a:solidFill>
              <a:schemeClr val="dk2"/>
            </a:solidFill>
            <a:prstDash val="solid"/>
            <a:round/>
            <a:headEnd type="none" w="med" len="med"/>
            <a:tailEnd type="stealth" w="med" len="med"/>
          </a:ln>
        </p:spPr>
      </p:cxnSp>
      <p:cxnSp>
        <p:nvCxnSpPr>
          <p:cNvPr id="274" name="Shape 274"/>
          <p:cNvCxnSpPr/>
          <p:nvPr/>
        </p:nvCxnSpPr>
        <p:spPr>
          <a:xfrm>
            <a:off x="7766525" y="4576175"/>
            <a:ext cx="723600" cy="0"/>
          </a:xfrm>
          <a:prstGeom prst="straightConnector1">
            <a:avLst/>
          </a:prstGeom>
          <a:noFill/>
          <a:ln w="38100" cap="flat" cmpd="sng">
            <a:solidFill>
              <a:schemeClr val="dk2"/>
            </a:solidFill>
            <a:prstDash val="solid"/>
            <a:round/>
            <a:headEnd type="none" w="med" len="med"/>
            <a:tailEnd type="stealth" w="med" len="med"/>
          </a:ln>
        </p:spPr>
      </p:cxnSp>
      <p:sp>
        <p:nvSpPr>
          <p:cNvPr id="275" name="Shape 275"/>
          <p:cNvSpPr txBox="1">
            <a:spLocks noGrp="1"/>
          </p:cNvSpPr>
          <p:nvPr>
            <p:ph type="body" idx="1"/>
          </p:nvPr>
        </p:nvSpPr>
        <p:spPr>
          <a:xfrm>
            <a:off x="2069125" y="5702500"/>
            <a:ext cx="8100600" cy="693000"/>
          </a:xfrm>
          <a:prstGeom prst="rect">
            <a:avLst/>
          </a:prstGeom>
          <a:solidFill>
            <a:srgbClr val="D9EAD3"/>
          </a:solid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dirty="0">
                <a:solidFill>
                  <a:srgbClr val="000000"/>
                </a:solidFill>
              </a:rPr>
              <a:t>Resulting in 100% of food waste from supermarkets recycled!</a:t>
            </a:r>
            <a:endParaRPr sz="2300" dirty="0">
              <a:solidFill>
                <a:srgbClr val="000000"/>
              </a:solidFill>
            </a:endParaRPr>
          </a:p>
        </p:txBody>
      </p:sp>
      <p:pic>
        <p:nvPicPr>
          <p:cNvPr id="276" name="Shape 276"/>
          <p:cNvPicPr preferRelativeResize="0"/>
          <p:nvPr/>
        </p:nvPicPr>
        <p:blipFill>
          <a:blip r:embed="rId6">
            <a:alphaModFix/>
          </a:blip>
          <a:stretch>
            <a:fillRect/>
          </a:stretch>
        </p:blipFill>
        <p:spPr>
          <a:xfrm>
            <a:off x="4435725" y="3853025"/>
            <a:ext cx="432451" cy="432451"/>
          </a:xfrm>
          <a:prstGeom prst="rect">
            <a:avLst/>
          </a:prstGeom>
          <a:noFill/>
          <a:ln>
            <a:noFill/>
          </a:ln>
        </p:spPr>
      </p:pic>
      <p:pic>
        <p:nvPicPr>
          <p:cNvPr id="277" name="Shape 277"/>
          <p:cNvPicPr preferRelativeResize="0"/>
          <p:nvPr/>
        </p:nvPicPr>
        <p:blipFill>
          <a:blip r:embed="rId6">
            <a:alphaModFix/>
          </a:blip>
          <a:stretch>
            <a:fillRect/>
          </a:stretch>
        </p:blipFill>
        <p:spPr>
          <a:xfrm>
            <a:off x="7849025" y="3844025"/>
            <a:ext cx="432451" cy="432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75">
                                            <p:bg/>
                                          </p:spTgt>
                                        </p:tgtEl>
                                        <p:attrNameLst>
                                          <p:attrName>style.visibility</p:attrName>
                                        </p:attrNameLst>
                                      </p:cBhvr>
                                      <p:to>
                                        <p:strVal val="visible"/>
                                      </p:to>
                                    </p:set>
                                    <p:anim calcmode="lin" valueType="num">
                                      <p:cBhvr additive="base">
                                        <p:cTn id="39" dur="500" fill="hold"/>
                                        <p:tgtEl>
                                          <p:spTgt spid="275">
                                            <p:bg/>
                                          </p:spTgt>
                                        </p:tgtEl>
                                        <p:attrNameLst>
                                          <p:attrName>ppt_x</p:attrName>
                                        </p:attrNameLst>
                                      </p:cBhvr>
                                      <p:tavLst>
                                        <p:tav tm="0">
                                          <p:val>
                                            <p:strVal val="#ppt_x"/>
                                          </p:val>
                                        </p:tav>
                                        <p:tav tm="100000">
                                          <p:val>
                                            <p:strVal val="#ppt_x"/>
                                          </p:val>
                                        </p:tav>
                                      </p:tavLst>
                                    </p:anim>
                                    <p:anim calcmode="lin" valueType="num">
                                      <p:cBhvr additive="base">
                                        <p:cTn id="40" dur="500" fill="hold"/>
                                        <p:tgtEl>
                                          <p:spTgt spid="275">
                                            <p:bg/>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75">
                                            <p:txEl>
                                              <p:pRg st="0" end="0"/>
                                            </p:txEl>
                                          </p:spTgt>
                                        </p:tgtEl>
                                        <p:attrNameLst>
                                          <p:attrName>style.visibility</p:attrName>
                                        </p:attrNameLst>
                                      </p:cBhvr>
                                      <p:to>
                                        <p:strVal val="visible"/>
                                      </p:to>
                                    </p:set>
                                    <p:anim calcmode="lin" valueType="num">
                                      <p:cBhvr additive="base">
                                        <p:cTn id="45" dur="500" fill="hold"/>
                                        <p:tgtEl>
                                          <p:spTgt spid="27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build="p"/>
      <p:bldP spid="268" grpId="0" uiExpand="1" build="p"/>
      <p:bldP spid="269" grpId="0" build="p"/>
      <p:bldP spid="275"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521775" y="85275"/>
            <a:ext cx="5481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Improved </a:t>
            </a:r>
            <a:r>
              <a:rPr lang="en-GB" sz="4400" b="0" i="0" u="none" strike="noStrike" cap="none">
                <a:solidFill>
                  <a:srgbClr val="1C4587"/>
                </a:solidFill>
                <a:latin typeface="Calibri"/>
                <a:ea typeface="Calibri"/>
                <a:cs typeface="Calibri"/>
                <a:sym typeface="Calibri"/>
              </a:rPr>
              <a:t>Supply Chain</a:t>
            </a:r>
            <a:endParaRPr sz="4400" b="0" i="0" u="none" strike="noStrike" cap="none">
              <a:solidFill>
                <a:srgbClr val="1C4587"/>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Horizontal and Vertical Integration</a:t>
            </a:r>
            <a:endParaRPr sz="2800">
              <a:solidFill>
                <a:srgbClr val="1C4587"/>
              </a:solidFill>
            </a:endParaRPr>
          </a:p>
        </p:txBody>
      </p:sp>
      <p:sp>
        <p:nvSpPr>
          <p:cNvPr id="283" name="Shape 283"/>
          <p:cNvSpPr txBox="1"/>
          <p:nvPr/>
        </p:nvSpPr>
        <p:spPr>
          <a:xfrm>
            <a:off x="9764149" y="557182"/>
            <a:ext cx="1626900" cy="381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000" b="1"/>
              <a:t>Customers</a:t>
            </a:r>
            <a:endParaRPr sz="2000" b="1"/>
          </a:p>
        </p:txBody>
      </p:sp>
      <p:sp>
        <p:nvSpPr>
          <p:cNvPr id="284" name="Shape 284"/>
          <p:cNvSpPr txBox="1"/>
          <p:nvPr/>
        </p:nvSpPr>
        <p:spPr>
          <a:xfrm>
            <a:off x="693938" y="4039109"/>
            <a:ext cx="1916700" cy="110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Supermarket</a:t>
            </a:r>
            <a:endParaRPr sz="2000" b="1"/>
          </a:p>
        </p:txBody>
      </p:sp>
      <p:cxnSp>
        <p:nvCxnSpPr>
          <p:cNvPr id="285" name="Shape 285"/>
          <p:cNvCxnSpPr/>
          <p:nvPr/>
        </p:nvCxnSpPr>
        <p:spPr>
          <a:xfrm rot="10800000" flipH="1">
            <a:off x="2610659" y="3626515"/>
            <a:ext cx="1369500" cy="9600"/>
          </a:xfrm>
          <a:prstGeom prst="straightConnector1">
            <a:avLst/>
          </a:prstGeom>
          <a:noFill/>
          <a:ln w="38100" cap="flat" cmpd="sng">
            <a:solidFill>
              <a:srgbClr val="000000"/>
            </a:solidFill>
            <a:prstDash val="solid"/>
            <a:round/>
            <a:headEnd type="none" w="med" len="med"/>
            <a:tailEnd type="stealth" w="med" len="med"/>
          </a:ln>
        </p:spPr>
      </p:cxnSp>
      <p:sp>
        <p:nvSpPr>
          <p:cNvPr id="286" name="Shape 286"/>
          <p:cNvSpPr txBox="1"/>
          <p:nvPr/>
        </p:nvSpPr>
        <p:spPr>
          <a:xfrm>
            <a:off x="449393" y="5966233"/>
            <a:ext cx="2313600" cy="8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Vendors</a:t>
            </a:r>
            <a:endParaRPr sz="2400" b="1">
              <a:solidFill>
                <a:srgbClr val="1C4587"/>
              </a:solidFill>
            </a:endParaRPr>
          </a:p>
        </p:txBody>
      </p:sp>
      <p:sp>
        <p:nvSpPr>
          <p:cNvPr id="287" name="Shape 287"/>
          <p:cNvSpPr txBox="1"/>
          <p:nvPr/>
        </p:nvSpPr>
        <p:spPr>
          <a:xfrm>
            <a:off x="8743191" y="5966232"/>
            <a:ext cx="2473200" cy="8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Redistribution</a:t>
            </a:r>
            <a:endParaRPr sz="2400" b="1">
              <a:solidFill>
                <a:srgbClr val="1C4587"/>
              </a:solidFill>
            </a:endParaRPr>
          </a:p>
        </p:txBody>
      </p:sp>
      <p:sp>
        <p:nvSpPr>
          <p:cNvPr id="288" name="Shape 288"/>
          <p:cNvSpPr txBox="1"/>
          <p:nvPr/>
        </p:nvSpPr>
        <p:spPr>
          <a:xfrm>
            <a:off x="3567600" y="5966225"/>
            <a:ext cx="3450600" cy="8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Mobile App Platform</a:t>
            </a:r>
            <a:endParaRPr sz="2400" b="1">
              <a:solidFill>
                <a:srgbClr val="1C4587"/>
              </a:solidFill>
            </a:endParaRPr>
          </a:p>
        </p:txBody>
      </p:sp>
      <p:pic>
        <p:nvPicPr>
          <p:cNvPr id="289" name="Shape 289"/>
          <p:cNvPicPr preferRelativeResize="0"/>
          <p:nvPr/>
        </p:nvPicPr>
        <p:blipFill>
          <a:blip r:embed="rId3">
            <a:alphaModFix/>
          </a:blip>
          <a:stretch>
            <a:fillRect/>
          </a:stretch>
        </p:blipFill>
        <p:spPr>
          <a:xfrm>
            <a:off x="843026" y="2669601"/>
            <a:ext cx="1369500" cy="1369500"/>
          </a:xfrm>
          <a:prstGeom prst="rect">
            <a:avLst/>
          </a:prstGeom>
          <a:noFill/>
          <a:ln>
            <a:noFill/>
          </a:ln>
        </p:spPr>
      </p:pic>
      <p:pic>
        <p:nvPicPr>
          <p:cNvPr id="290" name="Shape 290"/>
          <p:cNvPicPr preferRelativeResize="0"/>
          <p:nvPr/>
        </p:nvPicPr>
        <p:blipFill>
          <a:blip r:embed="rId4">
            <a:alphaModFix/>
          </a:blip>
          <a:stretch>
            <a:fillRect/>
          </a:stretch>
        </p:blipFill>
        <p:spPr>
          <a:xfrm>
            <a:off x="7970775" y="347525"/>
            <a:ext cx="1539845" cy="1045800"/>
          </a:xfrm>
          <a:prstGeom prst="rect">
            <a:avLst/>
          </a:prstGeom>
          <a:noFill/>
          <a:ln>
            <a:noFill/>
          </a:ln>
        </p:spPr>
      </p:pic>
      <p:pic>
        <p:nvPicPr>
          <p:cNvPr id="291" name="Shape 291"/>
          <p:cNvPicPr preferRelativeResize="0"/>
          <p:nvPr/>
        </p:nvPicPr>
        <p:blipFill>
          <a:blip r:embed="rId5">
            <a:alphaModFix/>
          </a:blip>
          <a:stretch>
            <a:fillRect/>
          </a:stretch>
        </p:blipFill>
        <p:spPr>
          <a:xfrm>
            <a:off x="8546624" y="1781076"/>
            <a:ext cx="1203450" cy="1203474"/>
          </a:xfrm>
          <a:prstGeom prst="rect">
            <a:avLst/>
          </a:prstGeom>
          <a:noFill/>
          <a:ln>
            <a:noFill/>
          </a:ln>
        </p:spPr>
      </p:pic>
      <p:sp>
        <p:nvSpPr>
          <p:cNvPr id="292" name="Shape 292"/>
          <p:cNvSpPr txBox="1"/>
          <p:nvPr/>
        </p:nvSpPr>
        <p:spPr>
          <a:xfrm>
            <a:off x="9869775" y="2110400"/>
            <a:ext cx="2064300" cy="38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Soup Kitchens</a:t>
            </a:r>
            <a:endParaRPr sz="2000" b="1"/>
          </a:p>
        </p:txBody>
      </p:sp>
      <p:pic>
        <p:nvPicPr>
          <p:cNvPr id="293" name="Shape 293"/>
          <p:cNvPicPr preferRelativeResize="0"/>
          <p:nvPr/>
        </p:nvPicPr>
        <p:blipFill>
          <a:blip r:embed="rId6">
            <a:alphaModFix/>
          </a:blip>
          <a:stretch>
            <a:fillRect/>
          </a:stretch>
        </p:blipFill>
        <p:spPr>
          <a:xfrm>
            <a:off x="8521300" y="3332900"/>
            <a:ext cx="1242850" cy="1242850"/>
          </a:xfrm>
          <a:prstGeom prst="rect">
            <a:avLst/>
          </a:prstGeom>
          <a:noFill/>
          <a:ln>
            <a:noFill/>
          </a:ln>
        </p:spPr>
      </p:pic>
      <p:sp>
        <p:nvSpPr>
          <p:cNvPr id="294" name="Shape 294"/>
          <p:cNvSpPr txBox="1"/>
          <p:nvPr/>
        </p:nvSpPr>
        <p:spPr>
          <a:xfrm>
            <a:off x="9611750" y="3529950"/>
            <a:ext cx="2608500" cy="104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Powder-processing companies</a:t>
            </a:r>
            <a:endParaRPr sz="2000" b="1"/>
          </a:p>
        </p:txBody>
      </p:sp>
      <p:pic>
        <p:nvPicPr>
          <p:cNvPr id="295" name="Shape 295"/>
          <p:cNvPicPr preferRelativeResize="0"/>
          <p:nvPr/>
        </p:nvPicPr>
        <p:blipFill>
          <a:blip r:embed="rId7">
            <a:alphaModFix/>
          </a:blip>
          <a:stretch>
            <a:fillRect/>
          </a:stretch>
        </p:blipFill>
        <p:spPr>
          <a:xfrm>
            <a:off x="8743200" y="4842137"/>
            <a:ext cx="857700" cy="857700"/>
          </a:xfrm>
          <a:prstGeom prst="rect">
            <a:avLst/>
          </a:prstGeom>
          <a:noFill/>
          <a:ln>
            <a:noFill/>
          </a:ln>
        </p:spPr>
      </p:pic>
      <p:sp>
        <p:nvSpPr>
          <p:cNvPr id="296" name="Shape 296"/>
          <p:cNvSpPr txBox="1"/>
          <p:nvPr/>
        </p:nvSpPr>
        <p:spPr>
          <a:xfrm>
            <a:off x="9750075" y="5052894"/>
            <a:ext cx="2608500" cy="50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Compost</a:t>
            </a:r>
            <a:endParaRPr sz="2000" b="1"/>
          </a:p>
        </p:txBody>
      </p:sp>
      <p:cxnSp>
        <p:nvCxnSpPr>
          <p:cNvPr id="297" name="Shape 297"/>
          <p:cNvCxnSpPr/>
          <p:nvPr/>
        </p:nvCxnSpPr>
        <p:spPr>
          <a:xfrm rot="10800000" flipH="1">
            <a:off x="6414550" y="1381700"/>
            <a:ext cx="1447800" cy="1851600"/>
          </a:xfrm>
          <a:prstGeom prst="straightConnector1">
            <a:avLst/>
          </a:prstGeom>
          <a:noFill/>
          <a:ln w="38100" cap="flat" cmpd="sng">
            <a:solidFill>
              <a:srgbClr val="000000"/>
            </a:solidFill>
            <a:prstDash val="solid"/>
            <a:round/>
            <a:headEnd type="none" w="med" len="med"/>
            <a:tailEnd type="stealth" w="med" len="med"/>
          </a:ln>
        </p:spPr>
      </p:cxnSp>
      <p:cxnSp>
        <p:nvCxnSpPr>
          <p:cNvPr id="298" name="Shape 298"/>
          <p:cNvCxnSpPr/>
          <p:nvPr/>
        </p:nvCxnSpPr>
        <p:spPr>
          <a:xfrm rot="10800000" flipH="1">
            <a:off x="6465650" y="2530525"/>
            <a:ext cx="2019300" cy="690000"/>
          </a:xfrm>
          <a:prstGeom prst="straightConnector1">
            <a:avLst/>
          </a:prstGeom>
          <a:noFill/>
          <a:ln w="38100" cap="flat" cmpd="sng">
            <a:solidFill>
              <a:srgbClr val="000000"/>
            </a:solidFill>
            <a:prstDash val="solid"/>
            <a:round/>
            <a:headEnd type="none" w="med" len="med"/>
            <a:tailEnd type="stealth" w="med" len="med"/>
          </a:ln>
        </p:spPr>
      </p:cxnSp>
      <p:cxnSp>
        <p:nvCxnSpPr>
          <p:cNvPr id="299" name="Shape 299"/>
          <p:cNvCxnSpPr/>
          <p:nvPr/>
        </p:nvCxnSpPr>
        <p:spPr>
          <a:xfrm>
            <a:off x="6478450" y="3271650"/>
            <a:ext cx="2006400" cy="728400"/>
          </a:xfrm>
          <a:prstGeom prst="straightConnector1">
            <a:avLst/>
          </a:prstGeom>
          <a:noFill/>
          <a:ln w="38100" cap="flat" cmpd="sng">
            <a:solidFill>
              <a:srgbClr val="000000"/>
            </a:solidFill>
            <a:prstDash val="solid"/>
            <a:round/>
            <a:headEnd type="none" w="med" len="med"/>
            <a:tailEnd type="stealth" w="med" len="med"/>
          </a:ln>
        </p:spPr>
      </p:cxnSp>
      <p:cxnSp>
        <p:nvCxnSpPr>
          <p:cNvPr id="300" name="Shape 300"/>
          <p:cNvCxnSpPr/>
          <p:nvPr/>
        </p:nvCxnSpPr>
        <p:spPr>
          <a:xfrm>
            <a:off x="6427325" y="3246100"/>
            <a:ext cx="1804200" cy="1897800"/>
          </a:xfrm>
          <a:prstGeom prst="straightConnector1">
            <a:avLst/>
          </a:prstGeom>
          <a:noFill/>
          <a:ln w="38100" cap="flat" cmpd="sng">
            <a:solidFill>
              <a:srgbClr val="000000"/>
            </a:solidFill>
            <a:prstDash val="solid"/>
            <a:round/>
            <a:headEnd type="none" w="med" len="med"/>
            <a:tailEnd type="stealth" w="med" len="med"/>
          </a:ln>
        </p:spPr>
      </p:cxnSp>
      <p:grpSp>
        <p:nvGrpSpPr>
          <p:cNvPr id="301" name="Shape 301"/>
          <p:cNvGrpSpPr/>
          <p:nvPr/>
        </p:nvGrpSpPr>
        <p:grpSpPr>
          <a:xfrm>
            <a:off x="4076342" y="1821756"/>
            <a:ext cx="2058468" cy="3918182"/>
            <a:chOff x="6847525" y="164825"/>
            <a:chExt cx="3688351" cy="7020574"/>
          </a:xfrm>
        </p:grpSpPr>
        <p:pic>
          <p:nvPicPr>
            <p:cNvPr id="302" name="Shape 302"/>
            <p:cNvPicPr preferRelativeResize="0"/>
            <p:nvPr/>
          </p:nvPicPr>
          <p:blipFill rotWithShape="1">
            <a:blip r:embed="rId8">
              <a:alphaModFix/>
            </a:blip>
            <a:srcRect l="23188" r="24276"/>
            <a:stretch/>
          </p:blipFill>
          <p:spPr>
            <a:xfrm>
              <a:off x="6847525" y="164825"/>
              <a:ext cx="3688351" cy="7020574"/>
            </a:xfrm>
            <a:prstGeom prst="rect">
              <a:avLst/>
            </a:prstGeom>
            <a:noFill/>
            <a:ln>
              <a:noFill/>
            </a:ln>
          </p:spPr>
        </p:pic>
        <p:pic>
          <p:nvPicPr>
            <p:cNvPr id="303" name="Shape 303"/>
            <p:cNvPicPr preferRelativeResize="0"/>
            <p:nvPr/>
          </p:nvPicPr>
          <p:blipFill>
            <a:blip r:embed="rId9">
              <a:alphaModFix/>
            </a:blip>
            <a:stretch>
              <a:fillRect/>
            </a:stretch>
          </p:blipFill>
          <p:spPr>
            <a:xfrm>
              <a:off x="7381471" y="1293696"/>
              <a:ext cx="2686900" cy="4782048"/>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838200" y="365125"/>
            <a:ext cx="47838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Value Propositions</a:t>
            </a:r>
            <a:endParaRPr sz="2800">
              <a:solidFill>
                <a:srgbClr val="1C4587"/>
              </a:solidFill>
            </a:endParaRPr>
          </a:p>
        </p:txBody>
      </p:sp>
      <p:sp>
        <p:nvSpPr>
          <p:cNvPr id="309" name="Shape 309"/>
          <p:cNvSpPr txBox="1">
            <a:spLocks noGrp="1"/>
          </p:cNvSpPr>
          <p:nvPr>
            <p:ph type="body" idx="1"/>
          </p:nvPr>
        </p:nvSpPr>
        <p:spPr>
          <a:xfrm>
            <a:off x="838200" y="1853550"/>
            <a:ext cx="6713100" cy="33903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chemeClr val="dk1"/>
              </a:buClr>
              <a:buSzPts val="1100"/>
              <a:buFont typeface="Arial"/>
              <a:buNone/>
            </a:pPr>
            <a:r>
              <a:rPr lang="en-GB" sz="2200" b="1" i="1" u="sng"/>
              <a:t>Pain reliever for supermarkets</a:t>
            </a:r>
            <a:endParaRPr sz="2200" b="1" i="1" u="sng"/>
          </a:p>
          <a:p>
            <a:pPr marL="0" lvl="0" indent="0" rtl="0">
              <a:lnSpc>
                <a:spcPct val="100000"/>
              </a:lnSpc>
              <a:spcBef>
                <a:spcPts val="0"/>
              </a:spcBef>
              <a:spcAft>
                <a:spcPts val="0"/>
              </a:spcAft>
              <a:buClr>
                <a:schemeClr val="dk1"/>
              </a:buClr>
              <a:buSzPts val="1100"/>
              <a:buFont typeface="Arial"/>
              <a:buNone/>
            </a:pPr>
            <a:r>
              <a:rPr lang="en-GB" sz="2200"/>
              <a:t>The unsold perishable goods presents a significant loss in the daily revenue for supermarkets. The use of our platform will convert previously unwanted food to money for them</a:t>
            </a:r>
            <a:endParaRPr sz="2200"/>
          </a:p>
          <a:p>
            <a:pPr marL="0" lvl="0" indent="0" rtl="0">
              <a:lnSpc>
                <a:spcPct val="100000"/>
              </a:lnSpc>
              <a:spcBef>
                <a:spcPts val="0"/>
              </a:spcBef>
              <a:spcAft>
                <a:spcPts val="0"/>
              </a:spcAft>
              <a:buClr>
                <a:schemeClr val="dk1"/>
              </a:buClr>
              <a:buSzPts val="1100"/>
              <a:buFont typeface="Arial"/>
              <a:buNone/>
            </a:pPr>
            <a:endParaRPr sz="2200"/>
          </a:p>
          <a:p>
            <a:pPr marL="0" lvl="0" indent="0" rtl="0">
              <a:lnSpc>
                <a:spcPct val="100000"/>
              </a:lnSpc>
              <a:spcBef>
                <a:spcPts val="0"/>
              </a:spcBef>
              <a:spcAft>
                <a:spcPts val="0"/>
              </a:spcAft>
              <a:buClr>
                <a:schemeClr val="dk1"/>
              </a:buClr>
              <a:buSzPts val="1100"/>
              <a:buFont typeface="Arial"/>
              <a:buNone/>
            </a:pPr>
            <a:r>
              <a:rPr lang="en-GB" sz="2200" b="1" i="1" u="sng"/>
              <a:t>Gains creator for customers</a:t>
            </a:r>
            <a:r>
              <a:rPr lang="en-GB" sz="2200" b="1" i="1"/>
              <a:t> </a:t>
            </a:r>
            <a:endParaRPr sz="2200" b="1" i="1"/>
          </a:p>
          <a:p>
            <a:pPr marL="0" lvl="0" indent="0" rtl="0">
              <a:lnSpc>
                <a:spcPct val="100000"/>
              </a:lnSpc>
              <a:spcBef>
                <a:spcPts val="0"/>
              </a:spcBef>
              <a:spcAft>
                <a:spcPts val="0"/>
              </a:spcAft>
              <a:buClr>
                <a:schemeClr val="dk1"/>
              </a:buClr>
              <a:buSzPts val="1100"/>
              <a:buFont typeface="Arial"/>
              <a:buNone/>
            </a:pPr>
            <a:r>
              <a:rPr lang="en-GB" sz="2200"/>
              <a:t>Save money spent on groceries</a:t>
            </a:r>
            <a:endParaRPr sz="2200"/>
          </a:p>
          <a:p>
            <a:pPr marL="0" lvl="0" indent="0" rtl="0">
              <a:lnSpc>
                <a:spcPct val="100000"/>
              </a:lnSpc>
              <a:spcBef>
                <a:spcPts val="0"/>
              </a:spcBef>
              <a:spcAft>
                <a:spcPts val="0"/>
              </a:spcAft>
              <a:buClr>
                <a:schemeClr val="dk1"/>
              </a:buClr>
              <a:buSzPts val="1100"/>
              <a:buFont typeface="Arial"/>
              <a:buNone/>
            </a:pPr>
            <a:endParaRPr sz="2400"/>
          </a:p>
          <a:p>
            <a:pPr marL="0" marR="0" lvl="0" indent="0" algn="l" rtl="0">
              <a:lnSpc>
                <a:spcPct val="100000"/>
              </a:lnSpc>
              <a:spcBef>
                <a:spcPts val="1000"/>
              </a:spcBef>
              <a:spcAft>
                <a:spcPts val="0"/>
              </a:spcAft>
              <a:buClr>
                <a:schemeClr val="dk1"/>
              </a:buClr>
              <a:buSzPts val="2800"/>
              <a:buFont typeface="Arial"/>
              <a:buNone/>
            </a:pPr>
            <a:endParaRPr sz="2400">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endParaRPr sz="2400">
              <a:solidFill>
                <a:srgbClr val="000000"/>
              </a:solidFill>
            </a:endParaRPr>
          </a:p>
        </p:txBody>
      </p:sp>
      <p:pic>
        <p:nvPicPr>
          <p:cNvPr id="310" name="Shape 310"/>
          <p:cNvPicPr preferRelativeResize="0"/>
          <p:nvPr/>
        </p:nvPicPr>
        <p:blipFill>
          <a:blip r:embed="rId3">
            <a:alphaModFix/>
          </a:blip>
          <a:stretch>
            <a:fillRect/>
          </a:stretch>
        </p:blipFill>
        <p:spPr>
          <a:xfrm>
            <a:off x="8662475" y="1854724"/>
            <a:ext cx="3148550" cy="3148550"/>
          </a:xfrm>
          <a:prstGeom prst="rect">
            <a:avLst/>
          </a:prstGeom>
          <a:noFill/>
          <a:ln>
            <a:noFill/>
          </a:ln>
        </p:spPr>
      </p:pic>
      <p:sp>
        <p:nvSpPr>
          <p:cNvPr id="311" name="Shape 311"/>
          <p:cNvSpPr txBox="1"/>
          <p:nvPr/>
        </p:nvSpPr>
        <p:spPr>
          <a:xfrm>
            <a:off x="7965850" y="5003275"/>
            <a:ext cx="2049900" cy="54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i="1">
                <a:latin typeface="Calibri"/>
                <a:ea typeface="Calibri"/>
                <a:cs typeface="Calibri"/>
                <a:sym typeface="Calibri"/>
              </a:rPr>
              <a:t>Supermarket</a:t>
            </a:r>
            <a:endParaRPr sz="2400" i="1">
              <a:latin typeface="Calibri"/>
              <a:ea typeface="Calibri"/>
              <a:cs typeface="Calibri"/>
              <a:sym typeface="Calibri"/>
            </a:endParaRPr>
          </a:p>
        </p:txBody>
      </p:sp>
      <p:sp>
        <p:nvSpPr>
          <p:cNvPr id="312" name="Shape 312"/>
          <p:cNvSpPr txBox="1"/>
          <p:nvPr/>
        </p:nvSpPr>
        <p:spPr>
          <a:xfrm>
            <a:off x="10239300" y="4987375"/>
            <a:ext cx="2049900" cy="5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i="1">
                <a:latin typeface="Calibri"/>
                <a:ea typeface="Calibri"/>
                <a:cs typeface="Calibri"/>
                <a:sym typeface="Calibri"/>
              </a:rPr>
              <a:t>Customer</a:t>
            </a:r>
            <a:endParaRPr sz="2400" i="1">
              <a:latin typeface="Calibri"/>
              <a:ea typeface="Calibri"/>
              <a:cs typeface="Calibri"/>
              <a:sym typeface="Calibri"/>
            </a:endParaRPr>
          </a:p>
        </p:txBody>
      </p:sp>
      <p:pic>
        <p:nvPicPr>
          <p:cNvPr id="313" name="Shape 313"/>
          <p:cNvPicPr preferRelativeResize="0"/>
          <p:nvPr/>
        </p:nvPicPr>
        <p:blipFill>
          <a:blip r:embed="rId4">
            <a:alphaModFix/>
          </a:blip>
          <a:stretch>
            <a:fillRect/>
          </a:stretch>
        </p:blipFill>
        <p:spPr>
          <a:xfrm>
            <a:off x="9863350" y="6102100"/>
            <a:ext cx="453750" cy="453750"/>
          </a:xfrm>
          <a:prstGeom prst="rect">
            <a:avLst/>
          </a:prstGeom>
          <a:noFill/>
          <a:ln>
            <a:noFill/>
          </a:ln>
        </p:spPr>
      </p:pic>
      <p:cxnSp>
        <p:nvCxnSpPr>
          <p:cNvPr id="314" name="Shape 314"/>
          <p:cNvCxnSpPr>
            <a:stCxn id="311" idx="2"/>
            <a:endCxn id="312" idx="2"/>
          </p:cNvCxnSpPr>
          <p:nvPr/>
        </p:nvCxnSpPr>
        <p:spPr>
          <a:xfrm rot="-5400000">
            <a:off x="10119550" y="4401325"/>
            <a:ext cx="15900" cy="2273400"/>
          </a:xfrm>
          <a:prstGeom prst="curvedConnector3">
            <a:avLst>
              <a:gd name="adj1" fmla="val -1497642"/>
            </a:avLst>
          </a:prstGeom>
          <a:noFill/>
          <a:ln w="28575" cap="flat" cmpd="sng">
            <a:solidFill>
              <a:schemeClr val="dk2"/>
            </a:solidFill>
            <a:prstDash val="solid"/>
            <a:round/>
            <a:headEnd type="triangle" w="med" len="med"/>
            <a:tailEnd type="none" w="med" len="med"/>
          </a:ln>
        </p:spPr>
      </p:cxnSp>
      <p:pic>
        <p:nvPicPr>
          <p:cNvPr id="315" name="Shape 315"/>
          <p:cNvPicPr preferRelativeResize="0"/>
          <p:nvPr/>
        </p:nvPicPr>
        <p:blipFill>
          <a:blip r:embed="rId4">
            <a:alphaModFix/>
          </a:blip>
          <a:stretch>
            <a:fillRect/>
          </a:stretch>
        </p:blipFill>
        <p:spPr>
          <a:xfrm>
            <a:off x="10505650" y="6102100"/>
            <a:ext cx="453750" cy="453750"/>
          </a:xfrm>
          <a:prstGeom prst="rect">
            <a:avLst/>
          </a:prstGeom>
          <a:noFill/>
          <a:ln>
            <a:noFill/>
          </a:ln>
        </p:spPr>
      </p:pic>
      <p:pic>
        <p:nvPicPr>
          <p:cNvPr id="316" name="Shape 316"/>
          <p:cNvPicPr preferRelativeResize="0"/>
          <p:nvPr/>
        </p:nvPicPr>
        <p:blipFill>
          <a:blip r:embed="rId4">
            <a:alphaModFix/>
          </a:blip>
          <a:stretch>
            <a:fillRect/>
          </a:stretch>
        </p:blipFill>
        <p:spPr>
          <a:xfrm>
            <a:off x="9231150" y="6102100"/>
            <a:ext cx="453750" cy="453750"/>
          </a:xfrm>
          <a:prstGeom prst="rect">
            <a:avLst/>
          </a:prstGeom>
          <a:noFill/>
          <a:ln>
            <a:noFill/>
          </a:ln>
        </p:spPr>
      </p:pic>
      <p:pic>
        <p:nvPicPr>
          <p:cNvPr id="317" name="Shape 317"/>
          <p:cNvPicPr preferRelativeResize="0"/>
          <p:nvPr/>
        </p:nvPicPr>
        <p:blipFill>
          <a:blip r:embed="rId5">
            <a:alphaModFix/>
          </a:blip>
          <a:stretch>
            <a:fillRect/>
          </a:stretch>
        </p:blipFill>
        <p:spPr>
          <a:xfrm>
            <a:off x="9135600" y="158112"/>
            <a:ext cx="2049899" cy="1434934"/>
          </a:xfrm>
          <a:prstGeom prst="rect">
            <a:avLst/>
          </a:prstGeom>
          <a:noFill/>
          <a:ln>
            <a:noFill/>
          </a:ln>
        </p:spPr>
      </p:pic>
      <p:pic>
        <p:nvPicPr>
          <p:cNvPr id="318" name="Shape 318"/>
          <p:cNvPicPr preferRelativeResize="0"/>
          <p:nvPr/>
        </p:nvPicPr>
        <p:blipFill>
          <a:blip r:embed="rId6">
            <a:alphaModFix/>
          </a:blip>
          <a:stretch>
            <a:fillRect/>
          </a:stretch>
        </p:blipFill>
        <p:spPr>
          <a:xfrm rot="-765863">
            <a:off x="9410025" y="988375"/>
            <a:ext cx="1434950" cy="1434950"/>
          </a:xfrm>
          <a:prstGeom prst="rect">
            <a:avLst/>
          </a:prstGeom>
          <a:noFill/>
          <a:ln>
            <a:noFill/>
          </a:ln>
        </p:spPr>
      </p:pic>
      <p:pic>
        <p:nvPicPr>
          <p:cNvPr id="319" name="Shape 319"/>
          <p:cNvPicPr preferRelativeResize="0"/>
          <p:nvPr/>
        </p:nvPicPr>
        <p:blipFill>
          <a:blip r:embed="rId7">
            <a:alphaModFix/>
          </a:blip>
          <a:stretch>
            <a:fillRect/>
          </a:stretch>
        </p:blipFill>
        <p:spPr>
          <a:xfrm>
            <a:off x="166625" y="5435076"/>
            <a:ext cx="1226274" cy="1226274"/>
          </a:xfrm>
          <a:prstGeom prst="rect">
            <a:avLst/>
          </a:prstGeom>
          <a:noFill/>
          <a:ln>
            <a:noFill/>
          </a:ln>
        </p:spPr>
      </p:pic>
      <p:sp>
        <p:nvSpPr>
          <p:cNvPr id="320" name="Shape 320"/>
          <p:cNvSpPr txBox="1">
            <a:spLocks noGrp="1"/>
          </p:cNvSpPr>
          <p:nvPr>
            <p:ph type="body" idx="1"/>
          </p:nvPr>
        </p:nvSpPr>
        <p:spPr>
          <a:xfrm>
            <a:off x="1527350" y="5480850"/>
            <a:ext cx="6713100" cy="10848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1000"/>
              </a:spcBef>
              <a:spcAft>
                <a:spcPts val="0"/>
              </a:spcAft>
              <a:buClr>
                <a:schemeClr val="dk1"/>
              </a:buClr>
              <a:buSzPts val="2800"/>
              <a:buFont typeface="Arial"/>
              <a:buNone/>
            </a:pPr>
            <a:r>
              <a:rPr lang="en-GB" sz="2400"/>
              <a:t>In turn, this helps to reduce food waste &amp; ensure food sustainability!</a:t>
            </a:r>
            <a:endParaRPr sz="2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761992" y="457200"/>
            <a:ext cx="329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Stakeholders</a:t>
            </a:r>
            <a:endParaRPr>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Key Partners</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endParaRPr sz="2800">
              <a:solidFill>
                <a:srgbClr val="1C4587"/>
              </a:solidFill>
            </a:endParaRPr>
          </a:p>
        </p:txBody>
      </p:sp>
      <p:sp>
        <p:nvSpPr>
          <p:cNvPr id="326" name="Shape 326"/>
          <p:cNvSpPr txBox="1">
            <a:spLocks noGrp="1"/>
          </p:cNvSpPr>
          <p:nvPr>
            <p:ph type="body" idx="1"/>
          </p:nvPr>
        </p:nvSpPr>
        <p:spPr>
          <a:xfrm>
            <a:off x="957349" y="1586801"/>
            <a:ext cx="2963100" cy="7122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400"/>
              <a:buFont typeface="Arial"/>
              <a:buNone/>
            </a:pPr>
            <a:r>
              <a:rPr lang="en-GB" sz="3000" b="1" i="0" u="none" strike="noStrike" cap="none">
                <a:solidFill>
                  <a:srgbClr val="1C4587"/>
                </a:solidFill>
                <a:latin typeface="Calibri"/>
                <a:ea typeface="Calibri"/>
                <a:cs typeface="Calibri"/>
                <a:sym typeface="Calibri"/>
              </a:rPr>
              <a:t>Demand-side</a:t>
            </a:r>
            <a:endParaRPr sz="3000">
              <a:solidFill>
                <a:srgbClr val="1C4587"/>
              </a:solidFill>
            </a:endParaRPr>
          </a:p>
        </p:txBody>
      </p:sp>
      <p:sp>
        <p:nvSpPr>
          <p:cNvPr id="327" name="Shape 327"/>
          <p:cNvSpPr txBox="1">
            <a:spLocks noGrp="1"/>
          </p:cNvSpPr>
          <p:nvPr>
            <p:ph type="body" idx="3"/>
          </p:nvPr>
        </p:nvSpPr>
        <p:spPr>
          <a:xfrm>
            <a:off x="5008747" y="1159300"/>
            <a:ext cx="2076600" cy="10635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400"/>
              <a:buFont typeface="Arial"/>
              <a:buNone/>
            </a:pPr>
            <a:r>
              <a:rPr lang="en-GB" sz="3000" b="1" i="0" u="none" strike="noStrike" cap="none">
                <a:solidFill>
                  <a:srgbClr val="1C4587"/>
                </a:solidFill>
                <a:latin typeface="Calibri"/>
                <a:ea typeface="Calibri"/>
                <a:cs typeface="Calibri"/>
                <a:sym typeface="Calibri"/>
              </a:rPr>
              <a:t>Supply-side</a:t>
            </a:r>
            <a:endParaRPr sz="3000">
              <a:solidFill>
                <a:srgbClr val="1C4587"/>
              </a:solidFill>
            </a:endParaRPr>
          </a:p>
        </p:txBody>
      </p:sp>
      <p:pic>
        <p:nvPicPr>
          <p:cNvPr id="328" name="Shape 328"/>
          <p:cNvPicPr preferRelativeResize="0"/>
          <p:nvPr/>
        </p:nvPicPr>
        <p:blipFill>
          <a:blip r:embed="rId3">
            <a:alphaModFix/>
          </a:blip>
          <a:stretch>
            <a:fillRect/>
          </a:stretch>
        </p:blipFill>
        <p:spPr>
          <a:xfrm>
            <a:off x="727250" y="2519912"/>
            <a:ext cx="1064450" cy="1089917"/>
          </a:xfrm>
          <a:prstGeom prst="rect">
            <a:avLst/>
          </a:prstGeom>
          <a:noFill/>
          <a:ln>
            <a:noFill/>
          </a:ln>
        </p:spPr>
      </p:pic>
      <p:pic>
        <p:nvPicPr>
          <p:cNvPr id="329" name="Shape 329"/>
          <p:cNvPicPr preferRelativeResize="0"/>
          <p:nvPr/>
        </p:nvPicPr>
        <p:blipFill>
          <a:blip r:embed="rId4">
            <a:alphaModFix/>
          </a:blip>
          <a:stretch>
            <a:fillRect/>
          </a:stretch>
        </p:blipFill>
        <p:spPr>
          <a:xfrm>
            <a:off x="727250" y="3773132"/>
            <a:ext cx="1064451" cy="1089917"/>
          </a:xfrm>
          <a:prstGeom prst="rect">
            <a:avLst/>
          </a:prstGeom>
          <a:noFill/>
          <a:ln>
            <a:noFill/>
          </a:ln>
        </p:spPr>
      </p:pic>
      <p:pic>
        <p:nvPicPr>
          <p:cNvPr id="330" name="Shape 330"/>
          <p:cNvPicPr preferRelativeResize="0"/>
          <p:nvPr/>
        </p:nvPicPr>
        <p:blipFill>
          <a:blip r:embed="rId5">
            <a:alphaModFix/>
          </a:blip>
          <a:stretch>
            <a:fillRect/>
          </a:stretch>
        </p:blipFill>
        <p:spPr>
          <a:xfrm>
            <a:off x="727250" y="5031083"/>
            <a:ext cx="1064450" cy="1089917"/>
          </a:xfrm>
          <a:prstGeom prst="rect">
            <a:avLst/>
          </a:prstGeom>
          <a:noFill/>
          <a:ln>
            <a:noFill/>
          </a:ln>
        </p:spPr>
      </p:pic>
      <p:pic>
        <p:nvPicPr>
          <p:cNvPr id="331" name="Shape 331"/>
          <p:cNvPicPr preferRelativeResize="0"/>
          <p:nvPr/>
        </p:nvPicPr>
        <p:blipFill>
          <a:blip r:embed="rId6">
            <a:alphaModFix/>
          </a:blip>
          <a:stretch>
            <a:fillRect/>
          </a:stretch>
        </p:blipFill>
        <p:spPr>
          <a:xfrm>
            <a:off x="4130175" y="1974024"/>
            <a:ext cx="1696844" cy="1640981"/>
          </a:xfrm>
          <a:prstGeom prst="rect">
            <a:avLst/>
          </a:prstGeom>
          <a:noFill/>
          <a:ln>
            <a:noFill/>
          </a:ln>
        </p:spPr>
      </p:pic>
      <p:pic>
        <p:nvPicPr>
          <p:cNvPr id="332" name="Shape 332"/>
          <p:cNvPicPr preferRelativeResize="0"/>
          <p:nvPr/>
        </p:nvPicPr>
        <p:blipFill>
          <a:blip r:embed="rId7">
            <a:alphaModFix/>
          </a:blip>
          <a:stretch>
            <a:fillRect/>
          </a:stretch>
        </p:blipFill>
        <p:spPr>
          <a:xfrm>
            <a:off x="7613444" y="3721711"/>
            <a:ext cx="1454449" cy="1438208"/>
          </a:xfrm>
          <a:prstGeom prst="rect">
            <a:avLst/>
          </a:prstGeom>
          <a:noFill/>
          <a:ln>
            <a:noFill/>
          </a:ln>
        </p:spPr>
      </p:pic>
      <p:pic>
        <p:nvPicPr>
          <p:cNvPr id="333" name="Shape 333"/>
          <p:cNvPicPr preferRelativeResize="0"/>
          <p:nvPr/>
        </p:nvPicPr>
        <p:blipFill>
          <a:blip r:embed="rId8">
            <a:alphaModFix/>
          </a:blip>
          <a:stretch>
            <a:fillRect/>
          </a:stretch>
        </p:blipFill>
        <p:spPr>
          <a:xfrm>
            <a:off x="7768831" y="2367505"/>
            <a:ext cx="1143675" cy="1164914"/>
          </a:xfrm>
          <a:prstGeom prst="rect">
            <a:avLst/>
          </a:prstGeom>
          <a:noFill/>
          <a:ln>
            <a:noFill/>
          </a:ln>
        </p:spPr>
      </p:pic>
      <p:pic>
        <p:nvPicPr>
          <p:cNvPr id="334" name="Shape 334"/>
          <p:cNvPicPr preferRelativeResize="0"/>
          <p:nvPr/>
        </p:nvPicPr>
        <p:blipFill>
          <a:blip r:embed="rId9">
            <a:alphaModFix/>
          </a:blip>
          <a:stretch>
            <a:fillRect/>
          </a:stretch>
        </p:blipFill>
        <p:spPr>
          <a:xfrm>
            <a:off x="7808443" y="5459329"/>
            <a:ext cx="1064451" cy="1050686"/>
          </a:xfrm>
          <a:prstGeom prst="rect">
            <a:avLst/>
          </a:prstGeom>
          <a:noFill/>
          <a:ln>
            <a:noFill/>
          </a:ln>
        </p:spPr>
      </p:pic>
      <p:sp>
        <p:nvSpPr>
          <p:cNvPr id="335" name="Shape 335"/>
          <p:cNvSpPr txBox="1"/>
          <p:nvPr/>
        </p:nvSpPr>
        <p:spPr>
          <a:xfrm>
            <a:off x="9067883" y="2730549"/>
            <a:ext cx="2074500" cy="43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b="1"/>
              <a:t>Soup Kitchens</a:t>
            </a:r>
            <a:endParaRPr sz="1800" b="1"/>
          </a:p>
        </p:txBody>
      </p:sp>
      <p:sp>
        <p:nvSpPr>
          <p:cNvPr id="336" name="Shape 336"/>
          <p:cNvSpPr txBox="1"/>
          <p:nvPr/>
        </p:nvSpPr>
        <p:spPr>
          <a:xfrm>
            <a:off x="9047488" y="5765260"/>
            <a:ext cx="2074500" cy="43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b="1"/>
              <a:t>Composting</a:t>
            </a:r>
            <a:endParaRPr sz="1800" b="1"/>
          </a:p>
          <a:p>
            <a:pPr marL="0" lvl="0" indent="0" rtl="0">
              <a:spcBef>
                <a:spcPts val="0"/>
              </a:spcBef>
              <a:spcAft>
                <a:spcPts val="0"/>
              </a:spcAft>
              <a:buNone/>
            </a:pPr>
            <a:r>
              <a:rPr lang="en-GB" sz="1800" b="1"/>
              <a:t>Facility</a:t>
            </a:r>
            <a:endParaRPr sz="1800" b="1"/>
          </a:p>
        </p:txBody>
      </p:sp>
      <p:sp>
        <p:nvSpPr>
          <p:cNvPr id="337" name="Shape 337"/>
          <p:cNvSpPr txBox="1"/>
          <p:nvPr/>
        </p:nvSpPr>
        <p:spPr>
          <a:xfrm>
            <a:off x="9067891" y="4221403"/>
            <a:ext cx="3061800" cy="43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t>Powder- Processing</a:t>
            </a:r>
            <a:endParaRPr sz="1800" b="1"/>
          </a:p>
          <a:p>
            <a:pPr marL="0" lvl="0" indent="0" rtl="0">
              <a:spcBef>
                <a:spcPts val="0"/>
              </a:spcBef>
              <a:spcAft>
                <a:spcPts val="0"/>
              </a:spcAft>
              <a:buNone/>
            </a:pPr>
            <a:r>
              <a:rPr lang="en-GB" sz="1800" b="1"/>
              <a:t>Facility</a:t>
            </a:r>
            <a:endParaRPr sz="1800" b="1"/>
          </a:p>
        </p:txBody>
      </p:sp>
      <p:sp>
        <p:nvSpPr>
          <p:cNvPr id="338" name="Shape 338"/>
          <p:cNvSpPr txBox="1"/>
          <p:nvPr/>
        </p:nvSpPr>
        <p:spPr>
          <a:xfrm>
            <a:off x="5759517" y="2575103"/>
            <a:ext cx="2074500" cy="43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b="1"/>
              <a:t>Supermarkets</a:t>
            </a:r>
            <a:endParaRPr sz="1800" b="1"/>
          </a:p>
        </p:txBody>
      </p:sp>
      <p:pic>
        <p:nvPicPr>
          <p:cNvPr id="339" name="Shape 339"/>
          <p:cNvPicPr preferRelativeResize="0"/>
          <p:nvPr/>
        </p:nvPicPr>
        <p:blipFill>
          <a:blip r:embed="rId10">
            <a:alphaModFix/>
          </a:blip>
          <a:stretch>
            <a:fillRect/>
          </a:stretch>
        </p:blipFill>
        <p:spPr>
          <a:xfrm>
            <a:off x="4290126" y="3949038"/>
            <a:ext cx="1376943" cy="1255509"/>
          </a:xfrm>
          <a:prstGeom prst="rect">
            <a:avLst/>
          </a:prstGeom>
          <a:noFill/>
          <a:ln>
            <a:noFill/>
          </a:ln>
        </p:spPr>
      </p:pic>
      <p:pic>
        <p:nvPicPr>
          <p:cNvPr id="340" name="Shape 340"/>
          <p:cNvPicPr preferRelativeResize="0"/>
          <p:nvPr/>
        </p:nvPicPr>
        <p:blipFill>
          <a:blip r:embed="rId11">
            <a:alphaModFix/>
          </a:blip>
          <a:stretch>
            <a:fillRect/>
          </a:stretch>
        </p:blipFill>
        <p:spPr>
          <a:xfrm>
            <a:off x="4406724" y="5411753"/>
            <a:ext cx="1143747" cy="1145646"/>
          </a:xfrm>
          <a:prstGeom prst="rect">
            <a:avLst/>
          </a:prstGeom>
          <a:noFill/>
          <a:ln>
            <a:noFill/>
          </a:ln>
        </p:spPr>
      </p:pic>
      <p:sp>
        <p:nvSpPr>
          <p:cNvPr id="341" name="Shape 341"/>
          <p:cNvSpPr txBox="1"/>
          <p:nvPr/>
        </p:nvSpPr>
        <p:spPr>
          <a:xfrm>
            <a:off x="5827249" y="4357380"/>
            <a:ext cx="2074500" cy="43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b="1"/>
              <a:t>Bakeries</a:t>
            </a:r>
            <a:endParaRPr sz="1800" b="1"/>
          </a:p>
        </p:txBody>
      </p:sp>
      <p:sp>
        <p:nvSpPr>
          <p:cNvPr id="342" name="Shape 342"/>
          <p:cNvSpPr txBox="1"/>
          <p:nvPr/>
        </p:nvSpPr>
        <p:spPr>
          <a:xfrm>
            <a:off x="5759463" y="5765164"/>
            <a:ext cx="2074500" cy="43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t>Other Food</a:t>
            </a:r>
            <a:endParaRPr sz="1800" b="1"/>
          </a:p>
          <a:p>
            <a:pPr marL="0" lvl="0" indent="0" rtl="0">
              <a:spcBef>
                <a:spcPts val="0"/>
              </a:spcBef>
              <a:spcAft>
                <a:spcPts val="0"/>
              </a:spcAft>
              <a:buNone/>
            </a:pPr>
            <a:r>
              <a:rPr lang="en-GB" sz="1800" b="1"/>
              <a:t>Establishments</a:t>
            </a:r>
            <a:endParaRPr sz="1800" b="1"/>
          </a:p>
        </p:txBody>
      </p:sp>
      <p:sp>
        <p:nvSpPr>
          <p:cNvPr id="343" name="Shape 343"/>
          <p:cNvSpPr txBox="1"/>
          <p:nvPr/>
        </p:nvSpPr>
        <p:spPr>
          <a:xfrm>
            <a:off x="1922050" y="5570593"/>
            <a:ext cx="2074500" cy="43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t>Environmentally</a:t>
            </a:r>
            <a:endParaRPr sz="1800" b="1"/>
          </a:p>
          <a:p>
            <a:pPr marL="0" lvl="0" indent="0" rtl="0">
              <a:spcBef>
                <a:spcPts val="0"/>
              </a:spcBef>
              <a:spcAft>
                <a:spcPts val="0"/>
              </a:spcAft>
              <a:buNone/>
            </a:pPr>
            <a:r>
              <a:rPr lang="en-GB" sz="1800" b="1"/>
              <a:t>Conscious</a:t>
            </a:r>
            <a:endParaRPr sz="1800" b="1"/>
          </a:p>
        </p:txBody>
      </p:sp>
      <p:sp>
        <p:nvSpPr>
          <p:cNvPr id="344" name="Shape 344"/>
          <p:cNvSpPr txBox="1"/>
          <p:nvPr/>
        </p:nvSpPr>
        <p:spPr>
          <a:xfrm>
            <a:off x="1863754" y="4102967"/>
            <a:ext cx="2074500" cy="43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t>Value</a:t>
            </a:r>
            <a:endParaRPr sz="1800" b="1"/>
          </a:p>
          <a:p>
            <a:pPr marL="0" lvl="0" indent="0" rtl="0">
              <a:spcBef>
                <a:spcPts val="0"/>
              </a:spcBef>
              <a:spcAft>
                <a:spcPts val="0"/>
              </a:spcAft>
              <a:buNone/>
            </a:pPr>
            <a:r>
              <a:rPr lang="en-GB" sz="1800" b="1"/>
              <a:t>Seekers</a:t>
            </a:r>
            <a:endParaRPr sz="1800" b="1"/>
          </a:p>
        </p:txBody>
      </p:sp>
      <p:sp>
        <p:nvSpPr>
          <p:cNvPr id="345" name="Shape 345"/>
          <p:cNvSpPr txBox="1"/>
          <p:nvPr/>
        </p:nvSpPr>
        <p:spPr>
          <a:xfrm>
            <a:off x="1842152" y="2640860"/>
            <a:ext cx="2074500" cy="43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b="1"/>
              <a:t>Students</a:t>
            </a:r>
            <a:endParaRPr sz="1800" b="1"/>
          </a:p>
        </p:txBody>
      </p:sp>
      <p:sp>
        <p:nvSpPr>
          <p:cNvPr id="346" name="Shape 346"/>
          <p:cNvSpPr txBox="1">
            <a:spLocks noGrp="1"/>
          </p:cNvSpPr>
          <p:nvPr>
            <p:ph type="body" idx="3"/>
          </p:nvPr>
        </p:nvSpPr>
        <p:spPr>
          <a:xfrm>
            <a:off x="8819044" y="1850893"/>
            <a:ext cx="3296700" cy="295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400"/>
              <a:buFont typeface="Arial"/>
              <a:buNone/>
            </a:pPr>
            <a:r>
              <a:rPr lang="en-GB" sz="3000">
                <a:solidFill>
                  <a:srgbClr val="1C4587"/>
                </a:solidFill>
              </a:rPr>
              <a:t>Redistribution</a:t>
            </a:r>
            <a:endParaRPr sz="3000">
              <a:solidFill>
                <a:srgbClr val="1C4587"/>
              </a:solidFill>
            </a:endParaRPr>
          </a:p>
        </p:txBody>
      </p:sp>
      <p:cxnSp>
        <p:nvCxnSpPr>
          <p:cNvPr id="347" name="Shape 347"/>
          <p:cNvCxnSpPr/>
          <p:nvPr/>
        </p:nvCxnSpPr>
        <p:spPr>
          <a:xfrm>
            <a:off x="3869578" y="2155084"/>
            <a:ext cx="0" cy="4390500"/>
          </a:xfrm>
          <a:prstGeom prst="straightConnector1">
            <a:avLst/>
          </a:prstGeom>
          <a:noFill/>
          <a:ln w="19050" cap="flat" cmpd="sng">
            <a:solidFill>
              <a:srgbClr val="0B5394"/>
            </a:solidFill>
            <a:prstDash val="solid"/>
            <a:round/>
            <a:headEnd type="none" w="med" len="med"/>
            <a:tailEnd type="none" w="med" len="med"/>
          </a:ln>
        </p:spPr>
      </p:cxnSp>
      <p:cxnSp>
        <p:nvCxnSpPr>
          <p:cNvPr id="348" name="Shape 348"/>
          <p:cNvCxnSpPr/>
          <p:nvPr/>
        </p:nvCxnSpPr>
        <p:spPr>
          <a:xfrm>
            <a:off x="7649378" y="2155084"/>
            <a:ext cx="0" cy="4390500"/>
          </a:xfrm>
          <a:prstGeom prst="straightConnector1">
            <a:avLst/>
          </a:prstGeom>
          <a:noFill/>
          <a:ln w="19050" cap="flat" cmpd="sng">
            <a:solidFill>
              <a:srgbClr val="0B5394"/>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Shape 353"/>
          <p:cNvGrpSpPr/>
          <p:nvPr/>
        </p:nvGrpSpPr>
        <p:grpSpPr>
          <a:xfrm>
            <a:off x="7152325" y="12425"/>
            <a:ext cx="3688351" cy="7020574"/>
            <a:chOff x="6923725" y="241025"/>
            <a:chExt cx="3688351" cy="7020574"/>
          </a:xfrm>
        </p:grpSpPr>
        <p:pic>
          <p:nvPicPr>
            <p:cNvPr id="354" name="Shape 354"/>
            <p:cNvPicPr preferRelativeResize="0"/>
            <p:nvPr/>
          </p:nvPicPr>
          <p:blipFill rotWithShape="1">
            <a:blip r:embed="rId3">
              <a:alphaModFix/>
            </a:blip>
            <a:srcRect l="23188" r="24276"/>
            <a:stretch/>
          </p:blipFill>
          <p:spPr>
            <a:xfrm>
              <a:off x="6923725" y="241025"/>
              <a:ext cx="3688351" cy="7020574"/>
            </a:xfrm>
            <a:prstGeom prst="rect">
              <a:avLst/>
            </a:prstGeom>
            <a:noFill/>
            <a:ln>
              <a:noFill/>
            </a:ln>
          </p:spPr>
        </p:pic>
        <p:pic>
          <p:nvPicPr>
            <p:cNvPr id="355" name="Shape 355"/>
            <p:cNvPicPr preferRelativeResize="0"/>
            <p:nvPr/>
          </p:nvPicPr>
          <p:blipFill>
            <a:blip r:embed="rId4">
              <a:alphaModFix/>
            </a:blip>
            <a:stretch>
              <a:fillRect/>
            </a:stretch>
          </p:blipFill>
          <p:spPr>
            <a:xfrm>
              <a:off x="7457671" y="1369896"/>
              <a:ext cx="2686900" cy="4782048"/>
            </a:xfrm>
            <a:prstGeom prst="rect">
              <a:avLst/>
            </a:prstGeom>
            <a:noFill/>
            <a:ln>
              <a:noFill/>
            </a:ln>
          </p:spPr>
        </p:pic>
      </p:grpSp>
      <p:sp>
        <p:nvSpPr>
          <p:cNvPr id="356" name="Shape 356"/>
          <p:cNvSpPr txBox="1">
            <a:spLocks noGrp="1"/>
          </p:cNvSpPr>
          <p:nvPr>
            <p:ph type="title"/>
          </p:nvPr>
        </p:nvSpPr>
        <p:spPr>
          <a:xfrm>
            <a:off x="9144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Our App</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The Customer Journey</a:t>
            </a:r>
            <a:endParaRPr sz="2800">
              <a:solidFill>
                <a:srgbClr val="1C4587"/>
              </a:solidFill>
            </a:endParaRPr>
          </a:p>
        </p:txBody>
      </p:sp>
      <p:sp>
        <p:nvSpPr>
          <p:cNvPr id="357" name="Shape 357"/>
          <p:cNvSpPr txBox="1"/>
          <p:nvPr/>
        </p:nvSpPr>
        <p:spPr>
          <a:xfrm>
            <a:off x="914400" y="2174275"/>
            <a:ext cx="6233400" cy="1382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a:latin typeface="Calibri"/>
                <a:ea typeface="Calibri"/>
                <a:cs typeface="Calibri"/>
                <a:sym typeface="Calibri"/>
              </a:rPr>
              <a:t>Step 1:</a:t>
            </a:r>
            <a:endParaRPr sz="3000">
              <a:latin typeface="Calibri"/>
              <a:ea typeface="Calibri"/>
              <a:cs typeface="Calibri"/>
              <a:sym typeface="Calibri"/>
            </a:endParaRPr>
          </a:p>
          <a:p>
            <a:pPr marL="0" lvl="0" indent="0">
              <a:spcBef>
                <a:spcPts val="0"/>
              </a:spcBef>
              <a:spcAft>
                <a:spcPts val="0"/>
              </a:spcAft>
              <a:buNone/>
            </a:pPr>
            <a:r>
              <a:rPr lang="en-GB" sz="3000">
                <a:latin typeface="Calibri"/>
                <a:ea typeface="Calibri"/>
                <a:cs typeface="Calibri"/>
                <a:sym typeface="Calibri"/>
              </a:rPr>
              <a:t>Choose if you are a Customer / Partner</a:t>
            </a:r>
            <a:endParaRPr sz="3000">
              <a:latin typeface="Calibri"/>
              <a:ea typeface="Calibri"/>
              <a:cs typeface="Calibri"/>
              <a:sym typeface="Calibri"/>
            </a:endParaRPr>
          </a:p>
          <a:p>
            <a:pPr marL="0" lvl="0" indent="0">
              <a:spcBef>
                <a:spcPts val="0"/>
              </a:spcBef>
              <a:spcAft>
                <a:spcPts val="0"/>
              </a:spcAft>
              <a:buNone/>
            </a:pPr>
            <a:endParaRPr sz="3000">
              <a:latin typeface="Calibri"/>
              <a:ea typeface="Calibri"/>
              <a:cs typeface="Calibri"/>
              <a:sym typeface="Calibri"/>
            </a:endParaRPr>
          </a:p>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2:</a:t>
            </a:r>
            <a:endParaRPr sz="3000">
              <a:solidFill>
                <a:schemeClr val="dk1"/>
              </a:solidFill>
              <a:latin typeface="Calibri"/>
              <a:ea typeface="Calibri"/>
              <a:cs typeface="Calibri"/>
              <a:sym typeface="Calibri"/>
            </a:endParaRPr>
          </a:p>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Customers get alerts when discounts are available in their proximity</a:t>
            </a:r>
            <a:endParaRPr sz="3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rotWithShape="1">
          <a:blip r:embed="rId3">
            <a:alphaModFix/>
          </a:blip>
          <a:srcRect l="23188" r="24276"/>
          <a:stretch/>
        </p:blipFill>
        <p:spPr>
          <a:xfrm>
            <a:off x="7152325" y="12425"/>
            <a:ext cx="3688351" cy="7020574"/>
          </a:xfrm>
          <a:prstGeom prst="rect">
            <a:avLst/>
          </a:prstGeom>
          <a:noFill/>
          <a:ln>
            <a:noFill/>
          </a:ln>
        </p:spPr>
      </p:pic>
      <p:sp>
        <p:nvSpPr>
          <p:cNvPr id="363" name="Shape 363"/>
          <p:cNvSpPr txBox="1">
            <a:spLocks noGrp="1"/>
          </p:cNvSpPr>
          <p:nvPr>
            <p:ph type="title"/>
          </p:nvPr>
        </p:nvSpPr>
        <p:spPr>
          <a:xfrm>
            <a:off x="9144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Our App</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The Customer Journey</a:t>
            </a:r>
            <a:endParaRPr sz="2800">
              <a:solidFill>
                <a:srgbClr val="1C4587"/>
              </a:solidFill>
            </a:endParaRPr>
          </a:p>
        </p:txBody>
      </p:sp>
      <p:sp>
        <p:nvSpPr>
          <p:cNvPr id="364" name="Shape 364"/>
          <p:cNvSpPr txBox="1"/>
          <p:nvPr/>
        </p:nvSpPr>
        <p:spPr>
          <a:xfrm>
            <a:off x="914400" y="2174275"/>
            <a:ext cx="6233400" cy="386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3:</a:t>
            </a:r>
            <a:endParaRPr sz="3000">
              <a:solidFill>
                <a:schemeClr val="dk1"/>
              </a:solidFill>
              <a:latin typeface="Calibri"/>
              <a:ea typeface="Calibri"/>
              <a:cs typeface="Calibri"/>
              <a:sym typeface="Calibri"/>
            </a:endParaRPr>
          </a:p>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Catalogue that shows a complete list of perishable food available at the end of the day</a:t>
            </a:r>
            <a:endParaRPr sz="3000">
              <a:solidFill>
                <a:schemeClr val="dk1"/>
              </a:solidFill>
              <a:latin typeface="Calibri"/>
              <a:ea typeface="Calibri"/>
              <a:cs typeface="Calibri"/>
              <a:sym typeface="Calibri"/>
            </a:endParaRPr>
          </a:p>
          <a:p>
            <a:pPr marL="0" lvl="0" indent="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4:</a:t>
            </a:r>
            <a:endParaRPr sz="3000">
              <a:solidFill>
                <a:schemeClr val="dk1"/>
              </a:solidFill>
              <a:latin typeface="Calibri"/>
              <a:ea typeface="Calibri"/>
              <a:cs typeface="Calibri"/>
              <a:sym typeface="Calibri"/>
            </a:endParaRPr>
          </a:p>
          <a:p>
            <a:pPr marL="0" lvl="0" indent="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Reserve &amp; Pay for your order on the app, and collect in store!</a:t>
            </a:r>
            <a:endParaRPr sz="3000">
              <a:solidFill>
                <a:schemeClr val="dk1"/>
              </a:solidFill>
              <a:latin typeface="Calibri"/>
              <a:ea typeface="Calibri"/>
              <a:cs typeface="Calibri"/>
              <a:sym typeface="Calibri"/>
            </a:endParaRPr>
          </a:p>
          <a:p>
            <a:pPr marL="0" lvl="0" indent="0" rtl="0">
              <a:spcBef>
                <a:spcPts val="0"/>
              </a:spcBef>
              <a:spcAft>
                <a:spcPts val="0"/>
              </a:spcAft>
              <a:buNone/>
            </a:pPr>
            <a:endParaRPr sz="3000">
              <a:latin typeface="Calibri"/>
              <a:ea typeface="Calibri"/>
              <a:cs typeface="Calibri"/>
              <a:sym typeface="Calibri"/>
            </a:endParaRPr>
          </a:p>
        </p:txBody>
      </p:sp>
      <p:pic>
        <p:nvPicPr>
          <p:cNvPr id="365" name="Shape 365"/>
          <p:cNvPicPr preferRelativeResize="0"/>
          <p:nvPr/>
        </p:nvPicPr>
        <p:blipFill>
          <a:blip r:embed="rId4">
            <a:alphaModFix/>
          </a:blip>
          <a:stretch>
            <a:fillRect/>
          </a:stretch>
        </p:blipFill>
        <p:spPr>
          <a:xfrm>
            <a:off x="7678119" y="1126858"/>
            <a:ext cx="2716900" cy="483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2400"/>
              <a:buFont typeface="Arial"/>
              <a:buNone/>
            </a:pPr>
            <a:r>
              <a:rPr lang="en-GB" i="1">
                <a:solidFill>
                  <a:schemeClr val="accent4"/>
                </a:solidFill>
              </a:rPr>
              <a:t>Improving the value chain of unsold perishable food in supermarkets</a:t>
            </a:r>
            <a:endParaRPr sz="2800" i="1">
              <a:solidFill>
                <a:schemeClr val="accent4"/>
              </a:solidFill>
            </a:endParaRPr>
          </a:p>
          <a:p>
            <a:pPr marL="0" marR="0" lvl="0" indent="0" algn="ctr" rtl="0">
              <a:lnSpc>
                <a:spcPct val="90000"/>
              </a:lnSpc>
              <a:spcBef>
                <a:spcPts val="0"/>
              </a:spcBef>
              <a:spcAft>
                <a:spcPts val="0"/>
              </a:spcAft>
              <a:buClr>
                <a:schemeClr val="dk1"/>
              </a:buClr>
              <a:buSzPts val="2400"/>
              <a:buFont typeface="Arial"/>
              <a:buNone/>
            </a:pPr>
            <a:endParaRPr i="1">
              <a:solidFill>
                <a:schemeClr val="accent4"/>
              </a:solidFill>
            </a:endParaRPr>
          </a:p>
        </p:txBody>
      </p:sp>
      <p:pic>
        <p:nvPicPr>
          <p:cNvPr id="92" name="Shape 92"/>
          <p:cNvPicPr preferRelativeResize="0"/>
          <p:nvPr/>
        </p:nvPicPr>
        <p:blipFill rotWithShape="1">
          <a:blip r:embed="rId3">
            <a:alphaModFix/>
          </a:blip>
          <a:srcRect/>
          <a:stretch/>
        </p:blipFill>
        <p:spPr>
          <a:xfrm>
            <a:off x="268478" y="5547346"/>
            <a:ext cx="1162050" cy="1063571"/>
          </a:xfrm>
          <a:prstGeom prst="rect">
            <a:avLst/>
          </a:prstGeom>
          <a:noFill/>
          <a:ln>
            <a:noFill/>
          </a:ln>
        </p:spPr>
      </p:pic>
      <p:pic>
        <p:nvPicPr>
          <p:cNvPr id="93" name="Shape 93"/>
          <p:cNvPicPr preferRelativeResize="0"/>
          <p:nvPr/>
        </p:nvPicPr>
        <p:blipFill>
          <a:blip r:embed="rId4">
            <a:alphaModFix/>
          </a:blip>
          <a:stretch>
            <a:fillRect/>
          </a:stretch>
        </p:blipFill>
        <p:spPr>
          <a:xfrm>
            <a:off x="8992775" y="6044450"/>
            <a:ext cx="3087026" cy="701525"/>
          </a:xfrm>
          <a:prstGeom prst="rect">
            <a:avLst/>
          </a:prstGeom>
          <a:noFill/>
          <a:ln>
            <a:noFill/>
          </a:ln>
        </p:spPr>
      </p:pic>
      <p:pic>
        <p:nvPicPr>
          <p:cNvPr id="94" name="Shape 94"/>
          <p:cNvPicPr preferRelativeResize="0"/>
          <p:nvPr/>
        </p:nvPicPr>
        <p:blipFill>
          <a:blip r:embed="rId5">
            <a:alphaModFix/>
          </a:blip>
          <a:stretch>
            <a:fillRect/>
          </a:stretch>
        </p:blipFill>
        <p:spPr>
          <a:xfrm>
            <a:off x="4160425" y="2108050"/>
            <a:ext cx="4053052" cy="1301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solidFill>
                  <a:srgbClr val="1C4587"/>
                </a:solidFill>
              </a:rPr>
              <a:t>Competitive Advantage</a:t>
            </a:r>
            <a:endParaRPr>
              <a:solidFill>
                <a:srgbClr val="1C4587"/>
              </a:solidFill>
            </a:endParaRPr>
          </a:p>
          <a:p>
            <a:pPr marL="0" lvl="0" indent="0">
              <a:spcBef>
                <a:spcPts val="0"/>
              </a:spcBef>
              <a:spcAft>
                <a:spcPts val="0"/>
              </a:spcAft>
              <a:buNone/>
            </a:pPr>
            <a:r>
              <a:rPr lang="en-GB" sz="2800">
                <a:solidFill>
                  <a:srgbClr val="1C4587"/>
                </a:solidFill>
              </a:rPr>
              <a:t>What are the existing solutions</a:t>
            </a:r>
            <a:endParaRPr sz="2800">
              <a:solidFill>
                <a:srgbClr val="1C4587"/>
              </a:solidFill>
            </a:endParaRPr>
          </a:p>
        </p:txBody>
      </p:sp>
      <p:sp>
        <p:nvSpPr>
          <p:cNvPr id="371" name="Shape 371"/>
          <p:cNvSpPr txBox="1">
            <a:spLocks noGrp="1"/>
          </p:cNvSpPr>
          <p:nvPr>
            <p:ph type="body" idx="1"/>
          </p:nvPr>
        </p:nvSpPr>
        <p:spPr>
          <a:xfrm>
            <a:off x="838200" y="1825625"/>
            <a:ext cx="11039100" cy="4351200"/>
          </a:xfrm>
          <a:prstGeom prst="rect">
            <a:avLst/>
          </a:prstGeom>
        </p:spPr>
        <p:txBody>
          <a:bodyPr spcFirstLastPara="1" wrap="square" lIns="91425" tIns="91425" rIns="91425" bIns="91425" anchor="t" anchorCtr="0">
            <a:noAutofit/>
          </a:bodyPr>
          <a:lstStyle/>
          <a:p>
            <a:pPr marL="457200" lvl="0" indent="-406400" rtl="0">
              <a:spcBef>
                <a:spcPts val="1000"/>
              </a:spcBef>
              <a:spcAft>
                <a:spcPts val="0"/>
              </a:spcAft>
              <a:buSzPts val="2800"/>
              <a:buChar char="●"/>
            </a:pPr>
            <a:r>
              <a:rPr lang="en-GB"/>
              <a:t>2016 French law bans grocery stores from throwing away edible food</a:t>
            </a:r>
            <a:endParaRPr/>
          </a:p>
          <a:p>
            <a:pPr marL="457200" lvl="0" indent="-406400">
              <a:spcBef>
                <a:spcPts val="0"/>
              </a:spcBef>
              <a:spcAft>
                <a:spcPts val="0"/>
              </a:spcAft>
              <a:buSzPts val="2800"/>
              <a:buChar char="●"/>
            </a:pPr>
            <a:r>
              <a:rPr lang="en-GB"/>
              <a:t>Waste No Food, a nonprofit that has donated one million meals to California’s hungry and homeless population (May 2016)</a:t>
            </a:r>
            <a:endParaRPr/>
          </a:p>
        </p:txBody>
      </p:sp>
      <p:pic>
        <p:nvPicPr>
          <p:cNvPr id="372" name="Shape 372"/>
          <p:cNvPicPr preferRelativeResize="0"/>
          <p:nvPr/>
        </p:nvPicPr>
        <p:blipFill>
          <a:blip r:embed="rId3">
            <a:alphaModFix/>
          </a:blip>
          <a:stretch>
            <a:fillRect/>
          </a:stretch>
        </p:blipFill>
        <p:spPr>
          <a:xfrm>
            <a:off x="3195625" y="3780388"/>
            <a:ext cx="5800725" cy="273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1C4587"/>
                </a:solidFill>
              </a:rPr>
              <a:t>Competitor Analysis</a:t>
            </a:r>
            <a:endParaRPr>
              <a:solidFill>
                <a:srgbClr val="1C4587"/>
              </a:solidFill>
            </a:endParaRPr>
          </a:p>
          <a:p>
            <a:pPr marL="0" lvl="0" indent="0" rtl="0">
              <a:spcBef>
                <a:spcPts val="0"/>
              </a:spcBef>
              <a:spcAft>
                <a:spcPts val="0"/>
              </a:spcAft>
              <a:buNone/>
            </a:pPr>
            <a:r>
              <a:rPr lang="en-GB" sz="2800">
                <a:solidFill>
                  <a:srgbClr val="1C4587"/>
                </a:solidFill>
              </a:rPr>
              <a:t>Assessing the Impact-Effort Matrix</a:t>
            </a:r>
            <a:endParaRPr sz="2800">
              <a:solidFill>
                <a:srgbClr val="1C4587"/>
              </a:solidFill>
            </a:endParaRPr>
          </a:p>
        </p:txBody>
      </p:sp>
      <p:cxnSp>
        <p:nvCxnSpPr>
          <p:cNvPr id="378" name="Shape 378"/>
          <p:cNvCxnSpPr/>
          <p:nvPr/>
        </p:nvCxnSpPr>
        <p:spPr>
          <a:xfrm>
            <a:off x="1312500" y="6360125"/>
            <a:ext cx="9567000" cy="0"/>
          </a:xfrm>
          <a:prstGeom prst="straightConnector1">
            <a:avLst/>
          </a:prstGeom>
          <a:noFill/>
          <a:ln w="38100" cap="flat" cmpd="sng">
            <a:solidFill>
              <a:srgbClr val="1C4587"/>
            </a:solidFill>
            <a:prstDash val="solid"/>
            <a:round/>
            <a:headEnd type="none" w="med" len="med"/>
            <a:tailEnd type="triangle" w="med" len="med"/>
          </a:ln>
        </p:spPr>
      </p:cxnSp>
      <p:cxnSp>
        <p:nvCxnSpPr>
          <p:cNvPr id="379" name="Shape 379"/>
          <p:cNvCxnSpPr/>
          <p:nvPr/>
        </p:nvCxnSpPr>
        <p:spPr>
          <a:xfrm rot="10800000">
            <a:off x="1312500" y="2021825"/>
            <a:ext cx="0" cy="4338300"/>
          </a:xfrm>
          <a:prstGeom prst="straightConnector1">
            <a:avLst/>
          </a:prstGeom>
          <a:noFill/>
          <a:ln w="38100" cap="flat" cmpd="sng">
            <a:solidFill>
              <a:srgbClr val="1C4587"/>
            </a:solidFill>
            <a:prstDash val="solid"/>
            <a:round/>
            <a:headEnd type="none" w="med" len="med"/>
            <a:tailEnd type="triangle" w="med" len="med"/>
          </a:ln>
        </p:spPr>
      </p:cxnSp>
      <p:sp>
        <p:nvSpPr>
          <p:cNvPr id="380" name="Shape 380"/>
          <p:cNvSpPr txBox="1"/>
          <p:nvPr/>
        </p:nvSpPr>
        <p:spPr>
          <a:xfrm rot="-5400000">
            <a:off x="-767850" y="3729675"/>
            <a:ext cx="3050100" cy="397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sz="2000" b="1">
                <a:solidFill>
                  <a:srgbClr val="1C4587"/>
                </a:solidFill>
              </a:rPr>
              <a:t>Impact</a:t>
            </a:r>
            <a:endParaRPr sz="2000" b="1">
              <a:solidFill>
                <a:srgbClr val="1C4587"/>
              </a:solidFill>
            </a:endParaRPr>
          </a:p>
        </p:txBody>
      </p:sp>
      <p:sp>
        <p:nvSpPr>
          <p:cNvPr id="381" name="Shape 381"/>
          <p:cNvSpPr txBox="1"/>
          <p:nvPr/>
        </p:nvSpPr>
        <p:spPr>
          <a:xfrm>
            <a:off x="5597875" y="6360125"/>
            <a:ext cx="3050100" cy="39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solidFill>
                  <a:srgbClr val="1C4587"/>
                </a:solidFill>
              </a:rPr>
              <a:t>Effort</a:t>
            </a:r>
            <a:endParaRPr sz="2000" b="1">
              <a:solidFill>
                <a:srgbClr val="1C4587"/>
              </a:solidFill>
            </a:endParaRPr>
          </a:p>
        </p:txBody>
      </p:sp>
      <p:cxnSp>
        <p:nvCxnSpPr>
          <p:cNvPr id="382" name="Shape 382"/>
          <p:cNvCxnSpPr/>
          <p:nvPr/>
        </p:nvCxnSpPr>
        <p:spPr>
          <a:xfrm rot="10800000">
            <a:off x="5943575" y="2036825"/>
            <a:ext cx="0" cy="4308300"/>
          </a:xfrm>
          <a:prstGeom prst="straightConnector1">
            <a:avLst/>
          </a:prstGeom>
          <a:noFill/>
          <a:ln w="19050" cap="flat" cmpd="sng">
            <a:solidFill>
              <a:schemeClr val="dk2"/>
            </a:solidFill>
            <a:prstDash val="solid"/>
            <a:round/>
            <a:headEnd type="none" w="med" len="med"/>
            <a:tailEnd type="none" w="med" len="med"/>
          </a:ln>
        </p:spPr>
      </p:cxnSp>
      <p:cxnSp>
        <p:nvCxnSpPr>
          <p:cNvPr id="383" name="Shape 383"/>
          <p:cNvCxnSpPr/>
          <p:nvPr/>
        </p:nvCxnSpPr>
        <p:spPr>
          <a:xfrm>
            <a:off x="1336425" y="4009300"/>
            <a:ext cx="9372600" cy="0"/>
          </a:xfrm>
          <a:prstGeom prst="straightConnector1">
            <a:avLst/>
          </a:prstGeom>
          <a:noFill/>
          <a:ln w="19050" cap="flat" cmpd="sng">
            <a:solidFill>
              <a:schemeClr val="dk2"/>
            </a:solidFill>
            <a:prstDash val="solid"/>
            <a:round/>
            <a:headEnd type="none" w="med" len="med"/>
            <a:tailEnd type="none" w="med" len="med"/>
          </a:ln>
        </p:spPr>
      </p:cxnSp>
      <p:grpSp>
        <p:nvGrpSpPr>
          <p:cNvPr id="384" name="Shape 384"/>
          <p:cNvGrpSpPr/>
          <p:nvPr/>
        </p:nvGrpSpPr>
        <p:grpSpPr>
          <a:xfrm>
            <a:off x="7726568" y="2093944"/>
            <a:ext cx="1812499" cy="1284100"/>
            <a:chOff x="7642593" y="4382700"/>
            <a:chExt cx="1812499" cy="1284100"/>
          </a:xfrm>
        </p:grpSpPr>
        <p:pic>
          <p:nvPicPr>
            <p:cNvPr id="385" name="Shape 385" descr="Related image"/>
            <p:cNvPicPr preferRelativeResize="0"/>
            <p:nvPr/>
          </p:nvPicPr>
          <p:blipFill>
            <a:blip r:embed="rId3">
              <a:alphaModFix/>
            </a:blip>
            <a:stretch>
              <a:fillRect/>
            </a:stretch>
          </p:blipFill>
          <p:spPr>
            <a:xfrm>
              <a:off x="7642593" y="4382700"/>
              <a:ext cx="1812499" cy="862800"/>
            </a:xfrm>
            <a:prstGeom prst="rect">
              <a:avLst/>
            </a:prstGeom>
            <a:noFill/>
            <a:ln>
              <a:noFill/>
            </a:ln>
          </p:spPr>
        </p:pic>
        <p:sp>
          <p:nvSpPr>
            <p:cNvPr id="386" name="Shape 386"/>
            <p:cNvSpPr txBox="1"/>
            <p:nvPr/>
          </p:nvSpPr>
          <p:spPr>
            <a:xfrm>
              <a:off x="7683750" y="5269000"/>
              <a:ext cx="1739400" cy="397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sz="2000" b="1">
                  <a:latin typeface="Calibri"/>
                  <a:ea typeface="Calibri"/>
                  <a:cs typeface="Calibri"/>
                  <a:sym typeface="Calibri"/>
                </a:rPr>
                <a:t>Education</a:t>
              </a:r>
              <a:endParaRPr sz="2000" b="1">
                <a:latin typeface="Calibri"/>
                <a:ea typeface="Calibri"/>
                <a:cs typeface="Calibri"/>
                <a:sym typeface="Calibri"/>
              </a:endParaRPr>
            </a:p>
          </p:txBody>
        </p:sp>
      </p:grpSp>
      <p:pic>
        <p:nvPicPr>
          <p:cNvPr id="387" name="Shape 387"/>
          <p:cNvPicPr preferRelativeResize="0"/>
          <p:nvPr/>
        </p:nvPicPr>
        <p:blipFill>
          <a:blip r:embed="rId4">
            <a:alphaModFix/>
          </a:blip>
          <a:stretch>
            <a:fillRect/>
          </a:stretch>
        </p:blipFill>
        <p:spPr>
          <a:xfrm>
            <a:off x="7929150" y="4467406"/>
            <a:ext cx="1239375" cy="1239375"/>
          </a:xfrm>
          <a:prstGeom prst="rect">
            <a:avLst/>
          </a:prstGeom>
          <a:noFill/>
          <a:ln>
            <a:noFill/>
          </a:ln>
        </p:spPr>
      </p:pic>
      <p:grpSp>
        <p:nvGrpSpPr>
          <p:cNvPr id="388" name="Shape 388"/>
          <p:cNvGrpSpPr/>
          <p:nvPr/>
        </p:nvGrpSpPr>
        <p:grpSpPr>
          <a:xfrm>
            <a:off x="2635838" y="4218928"/>
            <a:ext cx="1739400" cy="1736332"/>
            <a:chOff x="2635838" y="4218931"/>
            <a:chExt cx="1739400" cy="1736332"/>
          </a:xfrm>
        </p:grpSpPr>
        <p:pic>
          <p:nvPicPr>
            <p:cNvPr id="389" name="Shape 389"/>
            <p:cNvPicPr preferRelativeResize="0"/>
            <p:nvPr/>
          </p:nvPicPr>
          <p:blipFill>
            <a:blip r:embed="rId5">
              <a:alphaModFix/>
            </a:blip>
            <a:stretch>
              <a:fillRect/>
            </a:stretch>
          </p:blipFill>
          <p:spPr>
            <a:xfrm>
              <a:off x="2805788" y="4218931"/>
              <a:ext cx="1399500" cy="1399500"/>
            </a:xfrm>
            <a:prstGeom prst="roundRect">
              <a:avLst>
                <a:gd name="adj" fmla="val 16667"/>
              </a:avLst>
            </a:prstGeom>
            <a:noFill/>
            <a:ln>
              <a:noFill/>
            </a:ln>
          </p:spPr>
        </p:pic>
        <p:sp>
          <p:nvSpPr>
            <p:cNvPr id="390" name="Shape 390"/>
            <p:cNvSpPr txBox="1"/>
            <p:nvPr/>
          </p:nvSpPr>
          <p:spPr>
            <a:xfrm>
              <a:off x="2635838" y="5557463"/>
              <a:ext cx="17394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latin typeface="Calibri"/>
                  <a:ea typeface="Calibri"/>
                  <a:cs typeface="Calibri"/>
                  <a:sym typeface="Calibri"/>
                </a:rPr>
                <a:t>Sharing Economy</a:t>
              </a:r>
              <a:endParaRPr sz="2000" b="1">
                <a:latin typeface="Calibri"/>
                <a:ea typeface="Calibri"/>
                <a:cs typeface="Calibri"/>
                <a:sym typeface="Calibri"/>
              </a:endParaRPr>
            </a:p>
          </p:txBody>
        </p:sp>
      </p:grpSp>
      <p:sp>
        <p:nvSpPr>
          <p:cNvPr id="391" name="Shape 391"/>
          <p:cNvSpPr txBox="1"/>
          <p:nvPr/>
        </p:nvSpPr>
        <p:spPr>
          <a:xfrm>
            <a:off x="7679138" y="5700088"/>
            <a:ext cx="17394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latin typeface="Calibri"/>
                <a:ea typeface="Calibri"/>
                <a:cs typeface="Calibri"/>
                <a:sym typeface="Calibri"/>
              </a:rPr>
              <a:t>Donation</a:t>
            </a:r>
            <a:endParaRPr sz="2000" b="1">
              <a:latin typeface="Calibri"/>
              <a:ea typeface="Calibri"/>
              <a:cs typeface="Calibri"/>
              <a:sym typeface="Calibri"/>
            </a:endParaRPr>
          </a:p>
        </p:txBody>
      </p:sp>
      <p:grpSp>
        <p:nvGrpSpPr>
          <p:cNvPr id="392" name="Shape 392"/>
          <p:cNvGrpSpPr/>
          <p:nvPr/>
        </p:nvGrpSpPr>
        <p:grpSpPr>
          <a:xfrm>
            <a:off x="2635838" y="2279550"/>
            <a:ext cx="1739400" cy="912887"/>
            <a:chOff x="2635838" y="2505775"/>
            <a:chExt cx="1739400" cy="912887"/>
          </a:xfrm>
        </p:grpSpPr>
        <p:sp>
          <p:nvSpPr>
            <p:cNvPr id="393" name="Shape 393"/>
            <p:cNvSpPr txBox="1"/>
            <p:nvPr/>
          </p:nvSpPr>
          <p:spPr>
            <a:xfrm>
              <a:off x="2635838" y="3020863"/>
              <a:ext cx="17394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latin typeface="Calibri"/>
                  <a:ea typeface="Calibri"/>
                  <a:cs typeface="Calibri"/>
                  <a:sym typeface="Calibri"/>
                </a:rPr>
                <a:t>Modifying the Supply Chain</a:t>
              </a:r>
              <a:endParaRPr sz="2000" b="1">
                <a:latin typeface="Calibri"/>
                <a:ea typeface="Calibri"/>
                <a:cs typeface="Calibri"/>
                <a:sym typeface="Calibri"/>
              </a:endParaRPr>
            </a:p>
          </p:txBody>
        </p:sp>
        <p:pic>
          <p:nvPicPr>
            <p:cNvPr id="394" name="Shape 394"/>
            <p:cNvPicPr preferRelativeResize="0"/>
            <p:nvPr/>
          </p:nvPicPr>
          <p:blipFill>
            <a:blip r:embed="rId6">
              <a:alphaModFix/>
            </a:blip>
            <a:stretch>
              <a:fillRect/>
            </a:stretch>
          </p:blipFill>
          <p:spPr>
            <a:xfrm>
              <a:off x="2677624" y="2505775"/>
              <a:ext cx="1655826" cy="5316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838200" y="132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Proposed Roadmap</a:t>
            </a:r>
            <a:endParaRPr sz="4400" b="0" i="0" u="none" strike="noStrike" cap="none">
              <a:solidFill>
                <a:srgbClr val="1C4587"/>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Go-to-market Strategy</a:t>
            </a:r>
            <a:endParaRPr sz="2800">
              <a:solidFill>
                <a:srgbClr val="1C4587"/>
              </a:solidFill>
            </a:endParaRPr>
          </a:p>
        </p:txBody>
      </p:sp>
      <p:sp>
        <p:nvSpPr>
          <p:cNvPr id="400" name="Shape 400"/>
          <p:cNvSpPr txBox="1"/>
          <p:nvPr/>
        </p:nvSpPr>
        <p:spPr>
          <a:xfrm>
            <a:off x="4615025" y="1613325"/>
            <a:ext cx="2402100" cy="18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01" name="Shape 401"/>
          <p:cNvSpPr txBox="1"/>
          <p:nvPr/>
        </p:nvSpPr>
        <p:spPr>
          <a:xfrm>
            <a:off x="6977225" y="3928375"/>
            <a:ext cx="2402100" cy="18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02" name="Shape 402"/>
          <p:cNvSpPr txBox="1"/>
          <p:nvPr/>
        </p:nvSpPr>
        <p:spPr>
          <a:xfrm>
            <a:off x="933625" y="5932575"/>
            <a:ext cx="11424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403" name="Shape 403"/>
          <p:cNvSpPr txBox="1"/>
          <p:nvPr/>
        </p:nvSpPr>
        <p:spPr>
          <a:xfrm>
            <a:off x="3218250"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404" name="Shape 404"/>
          <p:cNvSpPr txBox="1"/>
          <p:nvPr/>
        </p:nvSpPr>
        <p:spPr>
          <a:xfrm>
            <a:off x="558587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405" name="Shape 405"/>
          <p:cNvSpPr txBox="1"/>
          <p:nvPr/>
        </p:nvSpPr>
        <p:spPr>
          <a:xfrm>
            <a:off x="800092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406" name="Shape 406"/>
          <p:cNvSpPr txBox="1"/>
          <p:nvPr/>
        </p:nvSpPr>
        <p:spPr>
          <a:xfrm>
            <a:off x="1026327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graphicFrame>
        <p:nvGraphicFramePr>
          <p:cNvPr id="407" name="Shape 407"/>
          <p:cNvGraphicFramePr/>
          <p:nvPr/>
        </p:nvGraphicFramePr>
        <p:xfrm>
          <a:off x="914450" y="1384725"/>
          <a:ext cx="3000000" cy="3000000"/>
        </p:xfrm>
        <a:graphic>
          <a:graphicData uri="http://schemas.openxmlformats.org/drawingml/2006/table">
            <a:tbl>
              <a:tblPr>
                <a:noFill/>
                <a:tableStyleId>{6AAF7F24-0943-4E90-B302-6BB0BA3A9D81}</a:tableStyleId>
              </a:tblPr>
              <a:tblGrid>
                <a:gridCol w="2062325">
                  <a:extLst>
                    <a:ext uri="{9D8B030D-6E8A-4147-A177-3AD203B41FA5}">
                      <a16:colId xmlns:a16="http://schemas.microsoft.com/office/drawing/2014/main" val="20000"/>
                    </a:ext>
                  </a:extLst>
                </a:gridCol>
                <a:gridCol w="2062325">
                  <a:extLst>
                    <a:ext uri="{9D8B030D-6E8A-4147-A177-3AD203B41FA5}">
                      <a16:colId xmlns:a16="http://schemas.microsoft.com/office/drawing/2014/main" val="20001"/>
                    </a:ext>
                  </a:extLst>
                </a:gridCol>
                <a:gridCol w="2062325">
                  <a:extLst>
                    <a:ext uri="{9D8B030D-6E8A-4147-A177-3AD203B41FA5}">
                      <a16:colId xmlns:a16="http://schemas.microsoft.com/office/drawing/2014/main" val="20002"/>
                    </a:ext>
                  </a:extLst>
                </a:gridCol>
                <a:gridCol w="2062325">
                  <a:extLst>
                    <a:ext uri="{9D8B030D-6E8A-4147-A177-3AD203B41FA5}">
                      <a16:colId xmlns:a16="http://schemas.microsoft.com/office/drawing/2014/main" val="20003"/>
                    </a:ext>
                  </a:extLst>
                </a:gridCol>
                <a:gridCol w="2062325">
                  <a:extLst>
                    <a:ext uri="{9D8B030D-6E8A-4147-A177-3AD203B41FA5}">
                      <a16:colId xmlns:a16="http://schemas.microsoft.com/office/drawing/2014/main" val="20004"/>
                    </a:ext>
                  </a:extLst>
                </a:gridCol>
              </a:tblGrid>
              <a:tr h="676225">
                <a:tc>
                  <a:txBody>
                    <a:bodyPr/>
                    <a:lstStyle/>
                    <a:p>
                      <a:pPr marL="0" lvl="0" indent="0">
                        <a:spcBef>
                          <a:spcPts val="0"/>
                        </a:spcBef>
                        <a:spcAft>
                          <a:spcPts val="0"/>
                        </a:spcAft>
                        <a:buClr>
                          <a:schemeClr val="dk1"/>
                        </a:buClr>
                        <a:buSzPts val="1100"/>
                        <a:buFont typeface="Arial"/>
                        <a:buNone/>
                      </a:pPr>
                      <a:r>
                        <a:rPr lang="en-GB" sz="1800" b="1">
                          <a:solidFill>
                            <a:srgbClr val="1C4587"/>
                          </a:solidFill>
                        </a:rPr>
                        <a:t>Year 1</a:t>
                      </a:r>
                      <a:endParaRPr sz="1800" b="1">
                        <a:solidFill>
                          <a:srgbClr val="1C4587"/>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a:txBody>
                    <a:bodyPr/>
                    <a:lstStyle/>
                    <a:p>
                      <a:pPr marL="0" lvl="0" indent="0">
                        <a:spcBef>
                          <a:spcPts val="0"/>
                        </a:spcBef>
                        <a:spcAft>
                          <a:spcPts val="0"/>
                        </a:spcAft>
                        <a:buNone/>
                      </a:pPr>
                      <a:r>
                        <a:rPr lang="en-GB" sz="1800" b="1">
                          <a:solidFill>
                            <a:srgbClr val="1C4587"/>
                          </a:solidFill>
                        </a:rPr>
                        <a:t>Year 2</a:t>
                      </a:r>
                      <a:endParaRPr sz="1800" b="1">
                        <a:solidFill>
                          <a:srgbClr val="1C4587"/>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a:txBody>
                    <a:bodyPr/>
                    <a:lstStyle/>
                    <a:p>
                      <a:pPr marL="0" lvl="0" indent="0">
                        <a:spcBef>
                          <a:spcPts val="0"/>
                        </a:spcBef>
                        <a:spcAft>
                          <a:spcPts val="0"/>
                        </a:spcAft>
                        <a:buClr>
                          <a:schemeClr val="dk1"/>
                        </a:buClr>
                        <a:buSzPts val="1100"/>
                        <a:buFont typeface="Arial"/>
                        <a:buNone/>
                      </a:pPr>
                      <a:r>
                        <a:rPr lang="en-GB" sz="1800" b="1">
                          <a:solidFill>
                            <a:srgbClr val="1C4587"/>
                          </a:solidFill>
                        </a:rPr>
                        <a:t>Year 3</a:t>
                      </a:r>
                      <a:endParaRPr sz="1800" b="1">
                        <a:solidFill>
                          <a:srgbClr val="1C4587"/>
                        </a:solidFill>
                      </a:endParaRPr>
                    </a:p>
                    <a:p>
                      <a:pPr marL="0" lvl="0" indent="0">
                        <a:spcBef>
                          <a:spcPts val="0"/>
                        </a:spcBef>
                        <a:spcAft>
                          <a:spcPts val="0"/>
                        </a:spcAft>
                        <a:buNone/>
                      </a:pPr>
                      <a:endParaRPr sz="1800" b="1">
                        <a:solidFill>
                          <a:srgbClr val="1C4587"/>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a:txBody>
                    <a:bodyPr/>
                    <a:lstStyle/>
                    <a:p>
                      <a:pPr marL="0" lvl="0" indent="0">
                        <a:spcBef>
                          <a:spcPts val="0"/>
                        </a:spcBef>
                        <a:spcAft>
                          <a:spcPts val="0"/>
                        </a:spcAft>
                        <a:buClr>
                          <a:schemeClr val="dk1"/>
                        </a:buClr>
                        <a:buSzPts val="1100"/>
                        <a:buFont typeface="Arial"/>
                        <a:buNone/>
                      </a:pPr>
                      <a:r>
                        <a:rPr lang="en-GB" sz="1800" b="1">
                          <a:solidFill>
                            <a:srgbClr val="1C4587"/>
                          </a:solidFill>
                        </a:rPr>
                        <a:t>Year 4</a:t>
                      </a:r>
                      <a:endParaRPr sz="1800" b="1">
                        <a:solidFill>
                          <a:srgbClr val="1C4587"/>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a:txBody>
                    <a:bodyPr/>
                    <a:lstStyle/>
                    <a:p>
                      <a:pPr marL="0" lvl="0" indent="0">
                        <a:spcBef>
                          <a:spcPts val="0"/>
                        </a:spcBef>
                        <a:spcAft>
                          <a:spcPts val="0"/>
                        </a:spcAft>
                        <a:buClr>
                          <a:schemeClr val="dk1"/>
                        </a:buClr>
                        <a:buSzPts val="1100"/>
                        <a:buFont typeface="Arial"/>
                        <a:buNone/>
                      </a:pPr>
                      <a:r>
                        <a:rPr lang="en-GB" sz="1800" b="1">
                          <a:solidFill>
                            <a:srgbClr val="1C4587"/>
                          </a:solidFill>
                        </a:rPr>
                        <a:t>Year 5</a:t>
                      </a:r>
                      <a:endParaRPr sz="1800" b="1">
                        <a:solidFill>
                          <a:srgbClr val="1C4587"/>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0"/>
                  </a:ext>
                </a:extLst>
              </a:tr>
              <a:tr h="261925">
                <a:tc rowSpan="4">
                  <a:txBody>
                    <a:bodyPr/>
                    <a:lstStyle/>
                    <a:p>
                      <a:pPr marL="0" lvl="0" indent="0" rtl="0">
                        <a:spcBef>
                          <a:spcPts val="0"/>
                        </a:spcBef>
                        <a:spcAft>
                          <a:spcPts val="0"/>
                        </a:spcAft>
                        <a:buNone/>
                      </a:pPr>
                      <a:r>
                        <a:rPr lang="en-GB" sz="1600">
                          <a:solidFill>
                            <a:schemeClr val="dk1"/>
                          </a:solidFill>
                        </a:rPr>
                        <a:t>Build &amp; Refine app</a:t>
                      </a:r>
                      <a:endParaRPr sz="1600">
                        <a:solidFill>
                          <a:schemeClr val="dk1"/>
                        </a:solidFill>
                      </a:endParaRPr>
                    </a:p>
                    <a:p>
                      <a:pPr marL="0" lvl="0" indent="0" rtl="0">
                        <a:spcBef>
                          <a:spcPts val="0"/>
                        </a:spcBef>
                        <a:spcAft>
                          <a:spcPts val="0"/>
                        </a:spcAft>
                        <a:buNone/>
                      </a:pPr>
                      <a:endParaRPr sz="1600">
                        <a:solidFill>
                          <a:schemeClr val="dk1"/>
                        </a:solidFill>
                      </a:endParaRPr>
                    </a:p>
                    <a:p>
                      <a:pPr marL="0" lvl="0" indent="0">
                        <a:spcBef>
                          <a:spcPts val="0"/>
                        </a:spcBef>
                        <a:spcAft>
                          <a:spcPts val="0"/>
                        </a:spcAft>
                        <a:buNone/>
                      </a:pPr>
                      <a:r>
                        <a:rPr lang="en-GB" sz="1600">
                          <a:solidFill>
                            <a:schemeClr val="dk1"/>
                          </a:solidFill>
                        </a:rPr>
                        <a:t>Intensive onboarding of core customers: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20,000 app users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Major Supermarket Chains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Willing Hearts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Composting facilities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Powder-processing</a:t>
                      </a:r>
                      <a:endParaRPr sz="1600">
                        <a:solidFill>
                          <a:schemeClr val="dk1"/>
                        </a:solidFill>
                      </a:endParaRPr>
                    </a:p>
                    <a:p>
                      <a:pPr marL="0" lvl="0" indent="0" rtl="0">
                        <a:spcBef>
                          <a:spcPts val="0"/>
                        </a:spcBef>
                        <a:spcAft>
                          <a:spcPts val="0"/>
                        </a:spcAft>
                        <a:buNone/>
                      </a:pPr>
                      <a:endParaRPr sz="1600">
                        <a:solidFill>
                          <a:schemeClr val="dk1"/>
                        </a:solidFill>
                      </a:endParaRPr>
                    </a:p>
                    <a:p>
                      <a:pPr marL="0" lvl="0" indent="0" rtl="0">
                        <a:spcBef>
                          <a:spcPts val="0"/>
                        </a:spcBef>
                        <a:spcAft>
                          <a:spcPts val="0"/>
                        </a:spcAft>
                        <a:buNone/>
                      </a:pPr>
                      <a:r>
                        <a:rPr lang="en-GB" sz="1600">
                          <a:solidFill>
                            <a:schemeClr val="dk1"/>
                          </a:solidFill>
                        </a:rPr>
                        <a:t>10,000 tonnes of food redistributed</a:t>
                      </a:r>
                      <a:endParaRPr sz="1600">
                        <a:solidFill>
                          <a:schemeClr val="dk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rowSpan="4">
                  <a:txBody>
                    <a:bodyPr/>
                    <a:lstStyle/>
                    <a:p>
                      <a:pPr marL="0" lvl="0" indent="0" rtl="0">
                        <a:spcBef>
                          <a:spcPts val="0"/>
                        </a:spcBef>
                        <a:spcAft>
                          <a:spcPts val="0"/>
                        </a:spcAft>
                        <a:buNone/>
                      </a:pPr>
                      <a:r>
                        <a:rPr lang="en-GB" sz="1600">
                          <a:solidFill>
                            <a:schemeClr val="dk1"/>
                          </a:solidFill>
                        </a:rPr>
                        <a:t>Customer Acquisition</a:t>
                      </a:r>
                      <a:endParaRPr sz="1600">
                        <a:solidFill>
                          <a:schemeClr val="dk1"/>
                        </a:solidFill>
                      </a:endParaRPr>
                    </a:p>
                    <a:p>
                      <a:pPr marL="0" lvl="0" indent="0" rtl="0">
                        <a:spcBef>
                          <a:spcPts val="0"/>
                        </a:spcBef>
                        <a:spcAft>
                          <a:spcPts val="0"/>
                        </a:spcAft>
                        <a:buNone/>
                      </a:pPr>
                      <a:endParaRPr sz="1600">
                        <a:solidFill>
                          <a:schemeClr val="dk1"/>
                        </a:solidFill>
                      </a:endParaRPr>
                    </a:p>
                    <a:p>
                      <a:pPr marL="0" lvl="0" indent="0">
                        <a:spcBef>
                          <a:spcPts val="0"/>
                        </a:spcBef>
                        <a:spcAft>
                          <a:spcPts val="0"/>
                        </a:spcAft>
                        <a:buNone/>
                      </a:pPr>
                      <a:r>
                        <a:rPr lang="en-GB" sz="1600">
                          <a:solidFill>
                            <a:schemeClr val="dk1"/>
                          </a:solidFill>
                        </a:rPr>
                        <a:t>Onboarding of vendors: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Bakeries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Wet markets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Hawker Centres</a:t>
                      </a:r>
                      <a:endParaRPr sz="1600">
                        <a:solidFill>
                          <a:schemeClr val="dk1"/>
                        </a:solidFill>
                      </a:endParaRPr>
                    </a:p>
                    <a:p>
                      <a:pPr marL="457200" lvl="0" indent="-330200" rtl="0">
                        <a:spcBef>
                          <a:spcPts val="0"/>
                        </a:spcBef>
                        <a:spcAft>
                          <a:spcPts val="0"/>
                        </a:spcAft>
                        <a:buClr>
                          <a:schemeClr val="dk1"/>
                        </a:buClr>
                        <a:buSzPts val="1600"/>
                        <a:buChar char="-"/>
                      </a:pPr>
                      <a:r>
                        <a:rPr lang="en-GB" sz="1600">
                          <a:solidFill>
                            <a:schemeClr val="dk1"/>
                          </a:solidFill>
                        </a:rPr>
                        <a:t>Restaurants</a:t>
                      </a:r>
                      <a:endParaRPr sz="1600">
                        <a:solidFill>
                          <a:schemeClr val="dk1"/>
                        </a:solidFill>
                      </a:endParaRPr>
                    </a:p>
                    <a:p>
                      <a:pPr marL="0" lvl="0" indent="0" rtl="0">
                        <a:spcBef>
                          <a:spcPts val="0"/>
                        </a:spcBef>
                        <a:spcAft>
                          <a:spcPts val="0"/>
                        </a:spcAft>
                        <a:buNone/>
                      </a:pPr>
                      <a:endParaRPr sz="1600">
                        <a:solidFill>
                          <a:schemeClr val="dk1"/>
                        </a:solidFill>
                      </a:endParaRPr>
                    </a:p>
                    <a:p>
                      <a:pPr marL="0" lvl="0" indent="0">
                        <a:spcBef>
                          <a:spcPts val="0"/>
                        </a:spcBef>
                        <a:spcAft>
                          <a:spcPts val="0"/>
                        </a:spcAft>
                        <a:buNone/>
                      </a:pPr>
                      <a:r>
                        <a:rPr lang="en-GB" sz="1600">
                          <a:solidFill>
                            <a:schemeClr val="dk1"/>
                          </a:solidFill>
                        </a:rPr>
                        <a:t>Improve redistribution channel:</a:t>
                      </a:r>
                      <a:endParaRPr sz="1600">
                        <a:solidFill>
                          <a:schemeClr val="dk1"/>
                        </a:solidFill>
                      </a:endParaRPr>
                    </a:p>
                    <a:p>
                      <a:pPr marL="0" lvl="0" indent="0">
                        <a:spcBef>
                          <a:spcPts val="0"/>
                        </a:spcBef>
                        <a:spcAft>
                          <a:spcPts val="0"/>
                        </a:spcAft>
                        <a:buNone/>
                      </a:pPr>
                      <a:endParaRPr sz="1600">
                        <a:solidFill>
                          <a:schemeClr val="dk1"/>
                        </a:solidFill>
                      </a:endParaRPr>
                    </a:p>
                    <a:p>
                      <a:pPr marL="0" lvl="0" indent="0">
                        <a:spcBef>
                          <a:spcPts val="0"/>
                        </a:spcBef>
                        <a:spcAft>
                          <a:spcPts val="0"/>
                        </a:spcAft>
                        <a:buClr>
                          <a:schemeClr val="dk1"/>
                        </a:buClr>
                        <a:buSzPts val="1100"/>
                        <a:buFont typeface="Arial"/>
                        <a:buNone/>
                      </a:pPr>
                      <a:endParaRPr sz="1600">
                        <a:solidFill>
                          <a:schemeClr val="dk1"/>
                        </a:solidFill>
                      </a:endParaRPr>
                    </a:p>
                    <a:p>
                      <a:pPr marL="0" lvl="0" indent="0" rtl="0">
                        <a:spcBef>
                          <a:spcPts val="0"/>
                        </a:spcBef>
                        <a:spcAft>
                          <a:spcPts val="0"/>
                        </a:spcAft>
                        <a:buClr>
                          <a:schemeClr val="dk1"/>
                        </a:buClr>
                        <a:buSzPts val="1100"/>
                        <a:buFont typeface="Arial"/>
                        <a:buNone/>
                      </a:pPr>
                      <a:r>
                        <a:rPr lang="en-GB" sz="1600">
                          <a:solidFill>
                            <a:schemeClr val="dk1"/>
                          </a:solidFill>
                        </a:rPr>
                        <a:t>20,000 tonnes of food redistributed</a:t>
                      </a:r>
                      <a:endParaRPr sz="1600">
                        <a:solidFill>
                          <a:schemeClr val="dk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rowSpan="4">
                  <a:txBody>
                    <a:bodyPr/>
                    <a:lstStyle/>
                    <a:p>
                      <a:pPr marL="0" lvl="0" indent="0">
                        <a:spcBef>
                          <a:spcPts val="0"/>
                        </a:spcBef>
                        <a:spcAft>
                          <a:spcPts val="0"/>
                        </a:spcAft>
                        <a:buClr>
                          <a:schemeClr val="dk1"/>
                        </a:buClr>
                        <a:buSzPts val="1100"/>
                        <a:buFont typeface="Arial"/>
                        <a:buNone/>
                      </a:pPr>
                      <a:r>
                        <a:rPr lang="en-GB" sz="1600">
                          <a:solidFill>
                            <a:schemeClr val="dk1"/>
                          </a:solidFill>
                        </a:rPr>
                        <a:t>Expansion into neighbouring markets </a:t>
                      </a:r>
                      <a:endParaRPr sz="1600">
                        <a:solidFill>
                          <a:schemeClr val="dk1"/>
                        </a:solidFill>
                      </a:endParaRPr>
                    </a:p>
                    <a:p>
                      <a:pPr marL="0" lvl="0" indent="0">
                        <a:spcBef>
                          <a:spcPts val="0"/>
                        </a:spcBef>
                        <a:spcAft>
                          <a:spcPts val="0"/>
                        </a:spcAft>
                        <a:buClr>
                          <a:schemeClr val="dk1"/>
                        </a:buClr>
                        <a:buSzPts val="1100"/>
                        <a:buFont typeface="Arial"/>
                        <a:buNone/>
                      </a:pPr>
                      <a:endParaRPr sz="1600">
                        <a:solidFill>
                          <a:schemeClr val="dk1"/>
                        </a:solidFill>
                      </a:endParaRPr>
                    </a:p>
                    <a:p>
                      <a:pPr marL="0" lvl="0" indent="0">
                        <a:spcBef>
                          <a:spcPts val="0"/>
                        </a:spcBef>
                        <a:spcAft>
                          <a:spcPts val="0"/>
                        </a:spcAft>
                        <a:buClr>
                          <a:schemeClr val="dk1"/>
                        </a:buClr>
                        <a:buSzPts val="1100"/>
                        <a:buFont typeface="Arial"/>
                        <a:buNone/>
                      </a:pPr>
                      <a:r>
                        <a:rPr lang="en-GB" sz="1600">
                          <a:solidFill>
                            <a:schemeClr val="dk1"/>
                          </a:solidFill>
                        </a:rPr>
                        <a:t>Strengthening local presence</a:t>
                      </a:r>
                      <a:endParaRPr sz="1600">
                        <a:solidFill>
                          <a:schemeClr val="dk1"/>
                        </a:solidFill>
                      </a:endParaRPr>
                    </a:p>
                    <a:p>
                      <a:pPr marL="0" lvl="0" indent="0">
                        <a:spcBef>
                          <a:spcPts val="0"/>
                        </a:spcBef>
                        <a:spcAft>
                          <a:spcPts val="0"/>
                        </a:spcAft>
                        <a:buNone/>
                      </a:pPr>
                      <a:endParaRPr sz="1600">
                        <a:solidFill>
                          <a:schemeClr val="dk1"/>
                        </a:solidFill>
                      </a:endParaRPr>
                    </a:p>
                    <a:p>
                      <a:pPr marL="0" lvl="0" indent="0" rtl="0">
                        <a:spcBef>
                          <a:spcPts val="0"/>
                        </a:spcBef>
                        <a:spcAft>
                          <a:spcPts val="0"/>
                        </a:spcAft>
                        <a:buNone/>
                      </a:pPr>
                      <a:r>
                        <a:rPr lang="en-GB" sz="1600">
                          <a:solidFill>
                            <a:schemeClr val="dk1"/>
                          </a:solidFill>
                        </a:rPr>
                        <a:t>Finetune community and ecosystem</a:t>
                      </a:r>
                      <a:endParaRPr sz="1600">
                        <a:solidFill>
                          <a:schemeClr val="dk1"/>
                        </a:solidFill>
                      </a:endParaRPr>
                    </a:p>
                    <a:p>
                      <a:pPr marL="0" lvl="0" indent="0">
                        <a:spcBef>
                          <a:spcPts val="0"/>
                        </a:spcBef>
                        <a:spcAft>
                          <a:spcPts val="0"/>
                        </a:spcAft>
                        <a:buNone/>
                      </a:pPr>
                      <a:endParaRPr sz="1600">
                        <a:solidFill>
                          <a:schemeClr val="dk1"/>
                        </a:solidFill>
                      </a:endParaRPr>
                    </a:p>
                    <a:p>
                      <a:pPr marL="0" lvl="0" indent="0">
                        <a:spcBef>
                          <a:spcPts val="0"/>
                        </a:spcBef>
                        <a:spcAft>
                          <a:spcPts val="0"/>
                        </a:spcAft>
                        <a:buNone/>
                      </a:pPr>
                      <a:r>
                        <a:rPr lang="en-GB" sz="1600">
                          <a:solidFill>
                            <a:schemeClr val="dk1"/>
                          </a:solidFill>
                        </a:rPr>
                        <a:t>30,000 tonnes of food redistributed</a:t>
                      </a:r>
                      <a:endParaRPr sz="1600">
                        <a:solidFill>
                          <a:schemeClr val="dk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rowSpan="4">
                  <a:txBody>
                    <a:bodyPr/>
                    <a:lstStyle/>
                    <a:p>
                      <a:pPr marL="0" lvl="0" indent="0" rtl="0">
                        <a:spcBef>
                          <a:spcPts val="0"/>
                        </a:spcBef>
                        <a:spcAft>
                          <a:spcPts val="0"/>
                        </a:spcAft>
                        <a:buNone/>
                      </a:pPr>
                      <a:r>
                        <a:rPr lang="en-GB" sz="1600">
                          <a:solidFill>
                            <a:schemeClr val="dk1"/>
                          </a:solidFill>
                        </a:rPr>
                        <a:t>Intensive onboarding in neighbouring markets</a:t>
                      </a:r>
                      <a:endParaRPr sz="1600">
                        <a:solidFill>
                          <a:schemeClr val="dk1"/>
                        </a:solidFill>
                      </a:endParaRPr>
                    </a:p>
                    <a:p>
                      <a:pPr marL="0" lvl="0" indent="0">
                        <a:spcBef>
                          <a:spcPts val="0"/>
                        </a:spcBef>
                        <a:spcAft>
                          <a:spcPts val="0"/>
                        </a:spcAft>
                        <a:buClr>
                          <a:schemeClr val="dk1"/>
                        </a:buClr>
                        <a:buSzPts val="1100"/>
                        <a:buFont typeface="Arial"/>
                        <a:buNone/>
                      </a:pPr>
                      <a:endParaRPr sz="1600">
                        <a:solidFill>
                          <a:schemeClr val="dk1"/>
                        </a:solidFill>
                      </a:endParaRPr>
                    </a:p>
                    <a:p>
                      <a:pPr marL="0" lvl="0" indent="0">
                        <a:spcBef>
                          <a:spcPts val="0"/>
                        </a:spcBef>
                        <a:spcAft>
                          <a:spcPts val="0"/>
                        </a:spcAft>
                        <a:buNone/>
                      </a:pPr>
                      <a:r>
                        <a:rPr lang="en-GB" sz="1600">
                          <a:solidFill>
                            <a:schemeClr val="dk1"/>
                          </a:solidFill>
                        </a:rPr>
                        <a:t>Strengthening local presence</a:t>
                      </a:r>
                      <a:endParaRPr sz="1600">
                        <a:solidFill>
                          <a:schemeClr val="dk1"/>
                        </a:solidFill>
                      </a:endParaRPr>
                    </a:p>
                    <a:p>
                      <a:pPr marL="0" lvl="0" indent="0">
                        <a:spcBef>
                          <a:spcPts val="0"/>
                        </a:spcBef>
                        <a:spcAft>
                          <a:spcPts val="0"/>
                        </a:spcAft>
                        <a:buNone/>
                      </a:pPr>
                      <a:endParaRPr sz="1600">
                        <a:solidFill>
                          <a:schemeClr val="dk1"/>
                        </a:solidFill>
                      </a:endParaRPr>
                    </a:p>
                    <a:p>
                      <a:pPr marL="0" lvl="0" indent="0" rtl="0">
                        <a:spcBef>
                          <a:spcPts val="0"/>
                        </a:spcBef>
                        <a:spcAft>
                          <a:spcPts val="0"/>
                        </a:spcAft>
                        <a:buNone/>
                      </a:pPr>
                      <a:r>
                        <a:rPr lang="en-GB" sz="1600">
                          <a:solidFill>
                            <a:schemeClr val="dk1"/>
                          </a:solidFill>
                        </a:rPr>
                        <a:t>40,000 tonnes of food redistributed</a:t>
                      </a:r>
                      <a:endParaRPr sz="1600">
                        <a:solidFill>
                          <a:schemeClr val="dk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tc rowSpan="4">
                  <a:txBody>
                    <a:bodyPr/>
                    <a:lstStyle/>
                    <a:p>
                      <a:pPr marL="0" lvl="0" indent="0">
                        <a:spcBef>
                          <a:spcPts val="0"/>
                        </a:spcBef>
                        <a:spcAft>
                          <a:spcPts val="0"/>
                        </a:spcAft>
                        <a:buNone/>
                      </a:pPr>
                      <a:r>
                        <a:rPr lang="en-GB" sz="1600">
                          <a:solidFill>
                            <a:schemeClr val="dk1"/>
                          </a:solidFill>
                        </a:rPr>
                        <a:t>Strengthening overseas and local presence</a:t>
                      </a:r>
                      <a:endParaRPr sz="1600">
                        <a:solidFill>
                          <a:schemeClr val="dk1"/>
                        </a:solidFill>
                      </a:endParaRPr>
                    </a:p>
                    <a:p>
                      <a:pPr marL="0" lvl="0" indent="0">
                        <a:spcBef>
                          <a:spcPts val="0"/>
                        </a:spcBef>
                        <a:spcAft>
                          <a:spcPts val="0"/>
                        </a:spcAft>
                        <a:buNone/>
                      </a:pPr>
                      <a:endParaRPr sz="1600">
                        <a:solidFill>
                          <a:schemeClr val="dk1"/>
                        </a:solidFill>
                      </a:endParaRPr>
                    </a:p>
                    <a:p>
                      <a:pPr marL="0" lvl="0" indent="0" rtl="0">
                        <a:spcBef>
                          <a:spcPts val="0"/>
                        </a:spcBef>
                        <a:spcAft>
                          <a:spcPts val="0"/>
                        </a:spcAft>
                        <a:buNone/>
                      </a:pPr>
                      <a:r>
                        <a:rPr lang="en-GB" sz="1600">
                          <a:solidFill>
                            <a:schemeClr val="dk1"/>
                          </a:solidFill>
                        </a:rPr>
                        <a:t>50,000 tonnes of food redistributed</a:t>
                      </a:r>
                      <a:endParaRPr sz="1600">
                        <a:solidFill>
                          <a:schemeClr val="dk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261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1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445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408325" y="172300"/>
            <a:ext cx="11140800" cy="1600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Channels</a:t>
            </a:r>
            <a:endParaRPr sz="4400" b="0" i="0" u="none" strike="noStrike" cap="none">
              <a:solidFill>
                <a:srgbClr val="1C4587"/>
              </a:solidFill>
              <a:latin typeface="Calibri"/>
              <a:ea typeface="Calibri"/>
              <a:cs typeface="Calibri"/>
              <a:sym typeface="Calibri"/>
            </a:endParaRPr>
          </a:p>
          <a:p>
            <a:pPr marL="0" lvl="0" indent="0" rtl="0">
              <a:spcBef>
                <a:spcPts val="0"/>
              </a:spcBef>
              <a:spcAft>
                <a:spcPts val="0"/>
              </a:spcAft>
              <a:buClr>
                <a:schemeClr val="dk1"/>
              </a:buClr>
              <a:buSzPts val="4400"/>
              <a:buFont typeface="Calibri"/>
              <a:buNone/>
            </a:pPr>
            <a:r>
              <a:rPr lang="en-GB" sz="2800">
                <a:solidFill>
                  <a:srgbClr val="1C4587"/>
                </a:solidFill>
              </a:rPr>
              <a:t>How do we intend to reach our customer segment?</a:t>
            </a:r>
            <a:endParaRPr sz="4400">
              <a:solidFill>
                <a:srgbClr val="1C4587"/>
              </a:solidFill>
            </a:endParaRPr>
          </a:p>
        </p:txBody>
      </p:sp>
      <p:sp>
        <p:nvSpPr>
          <p:cNvPr id="413" name="Shape 413"/>
          <p:cNvSpPr txBox="1">
            <a:spLocks noGrp="1"/>
          </p:cNvSpPr>
          <p:nvPr>
            <p:ph type="body" idx="1"/>
          </p:nvPr>
        </p:nvSpPr>
        <p:spPr>
          <a:xfrm>
            <a:off x="4512100" y="5027475"/>
            <a:ext cx="3177900" cy="678300"/>
          </a:xfrm>
          <a:prstGeom prst="rect">
            <a:avLst/>
          </a:prstGeom>
          <a:noFill/>
          <a:ln>
            <a:noFill/>
          </a:ln>
        </p:spPr>
        <p:txBody>
          <a:bodyPr spcFirstLastPara="1" wrap="square" lIns="91425" tIns="45700" rIns="91425" bIns="45700" anchor="t" anchorCtr="0">
            <a:noAutofit/>
          </a:bodyPr>
          <a:lstStyle/>
          <a:p>
            <a:pPr marL="0" lvl="0" indent="0" rtl="0">
              <a:spcBef>
                <a:spcPts val="1000"/>
              </a:spcBef>
              <a:spcAft>
                <a:spcPts val="0"/>
              </a:spcAft>
              <a:buNone/>
            </a:pPr>
            <a:r>
              <a:rPr lang="en-GB" sz="2600" b="1">
                <a:solidFill>
                  <a:srgbClr val="1C4587"/>
                </a:solidFill>
              </a:rPr>
              <a:t>Storefront Publicity</a:t>
            </a:r>
            <a:endParaRPr sz="2600" b="1">
              <a:solidFill>
                <a:srgbClr val="1C4587"/>
              </a:solidFill>
            </a:endParaRPr>
          </a:p>
          <a:p>
            <a:pPr marL="0" lvl="0" indent="0" rtl="0">
              <a:spcBef>
                <a:spcPts val="1000"/>
              </a:spcBef>
              <a:spcAft>
                <a:spcPts val="0"/>
              </a:spcAft>
              <a:buNone/>
            </a:pPr>
            <a:endParaRPr sz="2400" b="1">
              <a:solidFill>
                <a:srgbClr val="1C4587"/>
              </a:solidFill>
            </a:endParaRPr>
          </a:p>
        </p:txBody>
      </p:sp>
      <p:pic>
        <p:nvPicPr>
          <p:cNvPr id="414" name="Shape 414"/>
          <p:cNvPicPr preferRelativeResize="0"/>
          <p:nvPr/>
        </p:nvPicPr>
        <p:blipFill>
          <a:blip r:embed="rId3">
            <a:alphaModFix/>
          </a:blip>
          <a:stretch>
            <a:fillRect/>
          </a:stretch>
        </p:blipFill>
        <p:spPr>
          <a:xfrm>
            <a:off x="943975" y="2303275"/>
            <a:ext cx="1062743" cy="1062745"/>
          </a:xfrm>
          <a:prstGeom prst="rect">
            <a:avLst/>
          </a:prstGeom>
          <a:noFill/>
          <a:ln>
            <a:noFill/>
          </a:ln>
        </p:spPr>
      </p:pic>
      <p:pic>
        <p:nvPicPr>
          <p:cNvPr id="415" name="Shape 415"/>
          <p:cNvPicPr preferRelativeResize="0"/>
          <p:nvPr/>
        </p:nvPicPr>
        <p:blipFill>
          <a:blip r:embed="rId4">
            <a:alphaModFix/>
          </a:blip>
          <a:stretch>
            <a:fillRect/>
          </a:stretch>
        </p:blipFill>
        <p:spPr>
          <a:xfrm>
            <a:off x="2190052" y="2354900"/>
            <a:ext cx="969883" cy="969882"/>
          </a:xfrm>
          <a:prstGeom prst="rect">
            <a:avLst/>
          </a:prstGeom>
          <a:noFill/>
          <a:ln>
            <a:noFill/>
          </a:ln>
        </p:spPr>
      </p:pic>
      <p:pic>
        <p:nvPicPr>
          <p:cNvPr id="416" name="Shape 416"/>
          <p:cNvPicPr preferRelativeResize="0"/>
          <p:nvPr/>
        </p:nvPicPr>
        <p:blipFill>
          <a:blip r:embed="rId5">
            <a:alphaModFix/>
          </a:blip>
          <a:stretch>
            <a:fillRect/>
          </a:stretch>
        </p:blipFill>
        <p:spPr>
          <a:xfrm>
            <a:off x="990417" y="3465570"/>
            <a:ext cx="969881" cy="968576"/>
          </a:xfrm>
          <a:prstGeom prst="rect">
            <a:avLst/>
          </a:prstGeom>
          <a:noFill/>
          <a:ln>
            <a:noFill/>
          </a:ln>
        </p:spPr>
      </p:pic>
      <p:sp>
        <p:nvSpPr>
          <p:cNvPr id="417" name="Shape 417"/>
          <p:cNvSpPr txBox="1">
            <a:spLocks noGrp="1"/>
          </p:cNvSpPr>
          <p:nvPr>
            <p:ph type="body" idx="1"/>
          </p:nvPr>
        </p:nvSpPr>
        <p:spPr>
          <a:xfrm>
            <a:off x="73375" y="4854525"/>
            <a:ext cx="4120200" cy="67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1000"/>
              </a:spcBef>
              <a:spcAft>
                <a:spcPts val="0"/>
              </a:spcAft>
              <a:buNone/>
            </a:pPr>
            <a:r>
              <a:rPr lang="en-GB" sz="2600" b="1">
                <a:solidFill>
                  <a:srgbClr val="1C4587"/>
                </a:solidFill>
              </a:rPr>
              <a:t>Digital Marketing </a:t>
            </a:r>
            <a:endParaRPr sz="2600" b="1">
              <a:solidFill>
                <a:srgbClr val="1C4587"/>
              </a:solidFill>
            </a:endParaRPr>
          </a:p>
          <a:p>
            <a:pPr marL="0" marR="0" lvl="0" indent="0" algn="ctr" rtl="0">
              <a:lnSpc>
                <a:spcPct val="100000"/>
              </a:lnSpc>
              <a:spcBef>
                <a:spcPts val="1000"/>
              </a:spcBef>
              <a:spcAft>
                <a:spcPts val="0"/>
              </a:spcAft>
              <a:buNone/>
            </a:pPr>
            <a:r>
              <a:rPr lang="en-GB" sz="2600" b="1">
                <a:solidFill>
                  <a:srgbClr val="1C4587"/>
                </a:solidFill>
              </a:rPr>
              <a:t>Campaigns</a:t>
            </a:r>
            <a:endParaRPr sz="2600">
              <a:solidFill>
                <a:srgbClr val="1C4587"/>
              </a:solidFill>
            </a:endParaRPr>
          </a:p>
          <a:p>
            <a:pPr marL="0" lvl="0" indent="0" algn="ctr" rtl="0">
              <a:lnSpc>
                <a:spcPct val="100000"/>
              </a:lnSpc>
              <a:spcBef>
                <a:spcPts val="1000"/>
              </a:spcBef>
              <a:spcAft>
                <a:spcPts val="0"/>
              </a:spcAft>
              <a:buNone/>
            </a:pPr>
            <a:endParaRPr sz="2600">
              <a:solidFill>
                <a:srgbClr val="1C4587"/>
              </a:solidFill>
            </a:endParaRPr>
          </a:p>
        </p:txBody>
      </p:sp>
      <p:pic>
        <p:nvPicPr>
          <p:cNvPr id="418" name="Shape 418"/>
          <p:cNvPicPr preferRelativeResize="0"/>
          <p:nvPr/>
        </p:nvPicPr>
        <p:blipFill>
          <a:blip r:embed="rId6">
            <a:alphaModFix/>
          </a:blip>
          <a:stretch>
            <a:fillRect/>
          </a:stretch>
        </p:blipFill>
        <p:spPr>
          <a:xfrm>
            <a:off x="2190047" y="3447348"/>
            <a:ext cx="1062753" cy="1062753"/>
          </a:xfrm>
          <a:prstGeom prst="rect">
            <a:avLst/>
          </a:prstGeom>
          <a:noFill/>
          <a:ln>
            <a:noFill/>
          </a:ln>
        </p:spPr>
      </p:pic>
      <p:pic>
        <p:nvPicPr>
          <p:cNvPr id="419" name="Shape 419"/>
          <p:cNvPicPr preferRelativeResize="0"/>
          <p:nvPr/>
        </p:nvPicPr>
        <p:blipFill>
          <a:blip r:embed="rId7">
            <a:alphaModFix/>
          </a:blip>
          <a:stretch>
            <a:fillRect/>
          </a:stretch>
        </p:blipFill>
        <p:spPr>
          <a:xfrm>
            <a:off x="8785150" y="1824125"/>
            <a:ext cx="2884200" cy="2884200"/>
          </a:xfrm>
          <a:prstGeom prst="rect">
            <a:avLst/>
          </a:prstGeom>
          <a:noFill/>
          <a:ln>
            <a:noFill/>
          </a:ln>
        </p:spPr>
      </p:pic>
      <p:sp>
        <p:nvSpPr>
          <p:cNvPr id="420" name="Shape 420"/>
          <p:cNvSpPr txBox="1">
            <a:spLocks noGrp="1"/>
          </p:cNvSpPr>
          <p:nvPr>
            <p:ph type="body" idx="1"/>
          </p:nvPr>
        </p:nvSpPr>
        <p:spPr>
          <a:xfrm>
            <a:off x="8167150" y="5013000"/>
            <a:ext cx="4120200" cy="106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None/>
            </a:pPr>
            <a:r>
              <a:rPr lang="en-GB" sz="2600" b="1">
                <a:solidFill>
                  <a:srgbClr val="1C4587"/>
                </a:solidFill>
              </a:rPr>
              <a:t>Collaboration</a:t>
            </a:r>
            <a:endParaRPr sz="2600">
              <a:solidFill>
                <a:srgbClr val="1C4587"/>
              </a:solidFill>
            </a:endParaRPr>
          </a:p>
        </p:txBody>
      </p:sp>
      <p:pic>
        <p:nvPicPr>
          <p:cNvPr id="421" name="Shape 421"/>
          <p:cNvPicPr preferRelativeResize="0"/>
          <p:nvPr/>
        </p:nvPicPr>
        <p:blipFill>
          <a:blip r:embed="rId8">
            <a:alphaModFix/>
          </a:blip>
          <a:stretch>
            <a:fillRect/>
          </a:stretch>
        </p:blipFill>
        <p:spPr>
          <a:xfrm>
            <a:off x="8847950" y="4090200"/>
            <a:ext cx="2984918" cy="678300"/>
          </a:xfrm>
          <a:prstGeom prst="rect">
            <a:avLst/>
          </a:prstGeom>
          <a:noFill/>
          <a:ln>
            <a:noFill/>
          </a:ln>
        </p:spPr>
      </p:pic>
      <p:pic>
        <p:nvPicPr>
          <p:cNvPr id="422" name="Shape 422"/>
          <p:cNvPicPr preferRelativeResize="0"/>
          <p:nvPr/>
        </p:nvPicPr>
        <p:blipFill>
          <a:blip r:embed="rId9">
            <a:alphaModFix/>
          </a:blip>
          <a:stretch>
            <a:fillRect/>
          </a:stretch>
        </p:blipFill>
        <p:spPr>
          <a:xfrm>
            <a:off x="4636568" y="1543900"/>
            <a:ext cx="2721575" cy="2721575"/>
          </a:xfrm>
          <a:prstGeom prst="rect">
            <a:avLst/>
          </a:prstGeom>
          <a:noFill/>
          <a:ln>
            <a:noFill/>
          </a:ln>
        </p:spPr>
      </p:pic>
      <p:pic>
        <p:nvPicPr>
          <p:cNvPr id="423" name="Shape 423"/>
          <p:cNvPicPr preferRelativeResize="0"/>
          <p:nvPr/>
        </p:nvPicPr>
        <p:blipFill>
          <a:blip r:embed="rId10">
            <a:alphaModFix/>
          </a:blip>
          <a:stretch>
            <a:fillRect/>
          </a:stretch>
        </p:blipFill>
        <p:spPr>
          <a:xfrm>
            <a:off x="3834863" y="2183800"/>
            <a:ext cx="4324976" cy="2884200"/>
          </a:xfrm>
          <a:prstGeom prst="rect">
            <a:avLst/>
          </a:prstGeom>
          <a:noFill/>
          <a:ln>
            <a:noFill/>
          </a:ln>
        </p:spPr>
      </p:pic>
      <p:cxnSp>
        <p:nvCxnSpPr>
          <p:cNvPr id="424" name="Shape 424"/>
          <p:cNvCxnSpPr/>
          <p:nvPr/>
        </p:nvCxnSpPr>
        <p:spPr>
          <a:xfrm>
            <a:off x="3918000" y="2155275"/>
            <a:ext cx="41700" cy="3190800"/>
          </a:xfrm>
          <a:prstGeom prst="straightConnector1">
            <a:avLst/>
          </a:prstGeom>
          <a:noFill/>
          <a:ln w="19050" cap="flat" cmpd="sng">
            <a:solidFill>
              <a:srgbClr val="1C4587"/>
            </a:solidFill>
            <a:prstDash val="solid"/>
            <a:round/>
            <a:headEnd type="none" w="med" len="med"/>
            <a:tailEnd type="none" w="med" len="med"/>
          </a:ln>
        </p:spPr>
      </p:cxnSp>
      <p:cxnSp>
        <p:nvCxnSpPr>
          <p:cNvPr id="425" name="Shape 425"/>
          <p:cNvCxnSpPr/>
          <p:nvPr/>
        </p:nvCxnSpPr>
        <p:spPr>
          <a:xfrm>
            <a:off x="8167538" y="2155275"/>
            <a:ext cx="41700" cy="3190800"/>
          </a:xfrm>
          <a:prstGeom prst="straightConnector1">
            <a:avLst/>
          </a:prstGeom>
          <a:noFill/>
          <a:ln w="19050" cap="flat" cmpd="sng">
            <a:solidFill>
              <a:srgbClr val="1C4587"/>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Key metrics</a:t>
            </a:r>
            <a:endParaRPr sz="4400" b="0" i="0" u="none" strike="noStrike" cap="none">
              <a:solidFill>
                <a:srgbClr val="1C4587"/>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How to determine our success?</a:t>
            </a:r>
            <a:endParaRPr sz="2800">
              <a:solidFill>
                <a:srgbClr val="1C4587"/>
              </a:solidFill>
            </a:endParaRPr>
          </a:p>
        </p:txBody>
      </p:sp>
      <p:pic>
        <p:nvPicPr>
          <p:cNvPr id="431" name="Shape 431"/>
          <p:cNvPicPr preferRelativeResize="0"/>
          <p:nvPr/>
        </p:nvPicPr>
        <p:blipFill>
          <a:blip r:embed="rId3">
            <a:alphaModFix/>
          </a:blip>
          <a:stretch>
            <a:fillRect/>
          </a:stretch>
        </p:blipFill>
        <p:spPr>
          <a:xfrm>
            <a:off x="855491" y="3198465"/>
            <a:ext cx="821362" cy="821362"/>
          </a:xfrm>
          <a:prstGeom prst="rect">
            <a:avLst/>
          </a:prstGeom>
          <a:noFill/>
          <a:ln>
            <a:noFill/>
          </a:ln>
        </p:spPr>
      </p:pic>
      <p:pic>
        <p:nvPicPr>
          <p:cNvPr id="432" name="Shape 432"/>
          <p:cNvPicPr preferRelativeResize="0"/>
          <p:nvPr/>
        </p:nvPicPr>
        <p:blipFill>
          <a:blip r:embed="rId4">
            <a:alphaModFix/>
          </a:blip>
          <a:stretch>
            <a:fillRect/>
          </a:stretch>
        </p:blipFill>
        <p:spPr>
          <a:xfrm>
            <a:off x="829850" y="4756662"/>
            <a:ext cx="872649" cy="872652"/>
          </a:xfrm>
          <a:prstGeom prst="rect">
            <a:avLst/>
          </a:prstGeom>
          <a:noFill/>
          <a:ln>
            <a:noFill/>
          </a:ln>
        </p:spPr>
      </p:pic>
      <p:pic>
        <p:nvPicPr>
          <p:cNvPr id="433" name="Shape 433" descr="Image result for merchants icon"/>
          <p:cNvPicPr preferRelativeResize="0"/>
          <p:nvPr/>
        </p:nvPicPr>
        <p:blipFill>
          <a:blip r:embed="rId5">
            <a:alphaModFix/>
          </a:blip>
          <a:stretch>
            <a:fillRect/>
          </a:stretch>
        </p:blipFill>
        <p:spPr>
          <a:xfrm>
            <a:off x="4302450" y="3254305"/>
            <a:ext cx="821361" cy="821363"/>
          </a:xfrm>
          <a:prstGeom prst="rect">
            <a:avLst/>
          </a:prstGeom>
          <a:noFill/>
          <a:ln>
            <a:noFill/>
          </a:ln>
        </p:spPr>
      </p:pic>
      <p:pic>
        <p:nvPicPr>
          <p:cNvPr id="434" name="Shape 434"/>
          <p:cNvPicPr preferRelativeResize="0"/>
          <p:nvPr/>
        </p:nvPicPr>
        <p:blipFill>
          <a:blip r:embed="rId6">
            <a:alphaModFix/>
          </a:blip>
          <a:stretch>
            <a:fillRect/>
          </a:stretch>
        </p:blipFill>
        <p:spPr>
          <a:xfrm>
            <a:off x="4128730" y="4730147"/>
            <a:ext cx="1168792" cy="822971"/>
          </a:xfrm>
          <a:prstGeom prst="rect">
            <a:avLst/>
          </a:prstGeom>
          <a:noFill/>
          <a:ln>
            <a:noFill/>
          </a:ln>
        </p:spPr>
      </p:pic>
      <p:pic>
        <p:nvPicPr>
          <p:cNvPr id="435" name="Shape 435" descr="Image result for revenue icon"/>
          <p:cNvPicPr preferRelativeResize="0"/>
          <p:nvPr/>
        </p:nvPicPr>
        <p:blipFill>
          <a:blip r:embed="rId7">
            <a:alphaModFix/>
          </a:blip>
          <a:stretch>
            <a:fillRect/>
          </a:stretch>
        </p:blipFill>
        <p:spPr>
          <a:xfrm>
            <a:off x="8352621" y="3344701"/>
            <a:ext cx="775541" cy="713385"/>
          </a:xfrm>
          <a:prstGeom prst="rect">
            <a:avLst/>
          </a:prstGeom>
          <a:noFill/>
          <a:ln>
            <a:noFill/>
          </a:ln>
        </p:spPr>
      </p:pic>
      <p:pic>
        <p:nvPicPr>
          <p:cNvPr id="436" name="Shape 436"/>
          <p:cNvPicPr preferRelativeResize="0"/>
          <p:nvPr/>
        </p:nvPicPr>
        <p:blipFill rotWithShape="1">
          <a:blip r:embed="rId8">
            <a:alphaModFix/>
          </a:blip>
          <a:srcRect r="18374"/>
          <a:stretch/>
        </p:blipFill>
        <p:spPr>
          <a:xfrm>
            <a:off x="8329715" y="4797703"/>
            <a:ext cx="821361" cy="840247"/>
          </a:xfrm>
          <a:prstGeom prst="rect">
            <a:avLst/>
          </a:prstGeom>
          <a:noFill/>
          <a:ln>
            <a:noFill/>
          </a:ln>
        </p:spPr>
      </p:pic>
      <p:sp>
        <p:nvSpPr>
          <p:cNvPr id="437" name="Shape 437"/>
          <p:cNvSpPr txBox="1"/>
          <p:nvPr/>
        </p:nvSpPr>
        <p:spPr>
          <a:xfrm>
            <a:off x="1882887" y="4542925"/>
            <a:ext cx="2487600" cy="78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t>User registration, retention, referrals,</a:t>
            </a:r>
            <a:endParaRPr sz="1800"/>
          </a:p>
          <a:p>
            <a:pPr marL="0" lvl="0" indent="0">
              <a:spcBef>
                <a:spcPts val="0"/>
              </a:spcBef>
              <a:spcAft>
                <a:spcPts val="0"/>
              </a:spcAft>
              <a:buNone/>
            </a:pPr>
            <a:r>
              <a:rPr lang="en-GB" sz="1800"/>
              <a:t># of in-app reservations</a:t>
            </a:r>
            <a:endParaRPr sz="1800"/>
          </a:p>
          <a:p>
            <a:pPr marL="0" lvl="0" indent="0">
              <a:spcBef>
                <a:spcPts val="0"/>
              </a:spcBef>
              <a:spcAft>
                <a:spcPts val="0"/>
              </a:spcAft>
              <a:buNone/>
            </a:pPr>
            <a:endParaRPr sz="1800"/>
          </a:p>
        </p:txBody>
      </p:sp>
      <p:sp>
        <p:nvSpPr>
          <p:cNvPr id="438" name="Shape 438"/>
          <p:cNvSpPr txBox="1"/>
          <p:nvPr/>
        </p:nvSpPr>
        <p:spPr>
          <a:xfrm>
            <a:off x="1882881" y="3153675"/>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App downloads</a:t>
            </a:r>
            <a:endParaRPr sz="1800"/>
          </a:p>
        </p:txBody>
      </p:sp>
      <p:sp>
        <p:nvSpPr>
          <p:cNvPr id="439" name="Shape 439"/>
          <p:cNvSpPr txBox="1"/>
          <p:nvPr/>
        </p:nvSpPr>
        <p:spPr>
          <a:xfrm>
            <a:off x="5653789" y="3264750"/>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Number of merchants listed</a:t>
            </a:r>
            <a:endParaRPr sz="1800"/>
          </a:p>
          <a:p>
            <a:pPr marL="0" lvl="0" indent="0" rtl="0">
              <a:spcBef>
                <a:spcPts val="0"/>
              </a:spcBef>
              <a:spcAft>
                <a:spcPts val="0"/>
              </a:spcAft>
              <a:buNone/>
            </a:pPr>
            <a:endParaRPr sz="1800"/>
          </a:p>
        </p:txBody>
      </p:sp>
      <p:sp>
        <p:nvSpPr>
          <p:cNvPr id="440" name="Shape 440"/>
          <p:cNvSpPr txBox="1"/>
          <p:nvPr/>
        </p:nvSpPr>
        <p:spPr>
          <a:xfrm>
            <a:off x="5653794" y="4812763"/>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Conversion rate of merchants</a:t>
            </a:r>
            <a:endParaRPr sz="1800"/>
          </a:p>
          <a:p>
            <a:pPr marL="0" lvl="0" indent="0" rtl="0">
              <a:spcBef>
                <a:spcPts val="0"/>
              </a:spcBef>
              <a:spcAft>
                <a:spcPts val="0"/>
              </a:spcAft>
              <a:buNone/>
            </a:pPr>
            <a:endParaRPr sz="1800"/>
          </a:p>
        </p:txBody>
      </p:sp>
      <p:sp>
        <p:nvSpPr>
          <p:cNvPr id="441" name="Shape 441"/>
          <p:cNvSpPr txBox="1"/>
          <p:nvPr/>
        </p:nvSpPr>
        <p:spPr>
          <a:xfrm>
            <a:off x="9559172" y="3340962"/>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Amount(kg) of food recycled</a:t>
            </a:r>
            <a:endParaRPr sz="1800"/>
          </a:p>
          <a:p>
            <a:pPr marL="0" lvl="0" indent="0" rtl="0">
              <a:spcBef>
                <a:spcPts val="0"/>
              </a:spcBef>
              <a:spcAft>
                <a:spcPts val="0"/>
              </a:spcAft>
              <a:buNone/>
            </a:pPr>
            <a:endParaRPr sz="1800"/>
          </a:p>
        </p:txBody>
      </p:sp>
      <p:sp>
        <p:nvSpPr>
          <p:cNvPr id="442" name="Shape 442"/>
          <p:cNvSpPr txBox="1"/>
          <p:nvPr/>
        </p:nvSpPr>
        <p:spPr>
          <a:xfrm>
            <a:off x="9559172" y="4847719"/>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Sustainable business model</a:t>
            </a:r>
            <a:endParaRPr sz="1800"/>
          </a:p>
          <a:p>
            <a:pPr marL="0" lvl="0" indent="0" rtl="0">
              <a:spcBef>
                <a:spcPts val="0"/>
              </a:spcBef>
              <a:spcAft>
                <a:spcPts val="0"/>
              </a:spcAft>
              <a:buNone/>
            </a:pPr>
            <a:endParaRPr sz="1800"/>
          </a:p>
        </p:txBody>
      </p:sp>
      <p:sp>
        <p:nvSpPr>
          <p:cNvPr id="443" name="Shape 443"/>
          <p:cNvSpPr/>
          <p:nvPr/>
        </p:nvSpPr>
        <p:spPr>
          <a:xfrm>
            <a:off x="1086550" y="20218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Consumers</a:t>
            </a:r>
            <a:endParaRPr/>
          </a:p>
        </p:txBody>
      </p:sp>
      <p:sp>
        <p:nvSpPr>
          <p:cNvPr id="444" name="Shape 444"/>
          <p:cNvSpPr/>
          <p:nvPr/>
        </p:nvSpPr>
        <p:spPr>
          <a:xfrm>
            <a:off x="5037138" y="20218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Vendors</a:t>
            </a:r>
            <a:endParaRPr/>
          </a:p>
        </p:txBody>
      </p:sp>
      <p:sp>
        <p:nvSpPr>
          <p:cNvPr id="445" name="Shape 445"/>
          <p:cNvSpPr/>
          <p:nvPr/>
        </p:nvSpPr>
        <p:spPr>
          <a:xfrm>
            <a:off x="8987725" y="20218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Sustainability</a:t>
            </a:r>
            <a:endParaRPr/>
          </a:p>
        </p:txBody>
      </p:sp>
      <p:cxnSp>
        <p:nvCxnSpPr>
          <p:cNvPr id="446" name="Shape 446"/>
          <p:cNvCxnSpPr/>
          <p:nvPr/>
        </p:nvCxnSpPr>
        <p:spPr>
          <a:xfrm>
            <a:off x="3994200" y="2841075"/>
            <a:ext cx="41700" cy="3190800"/>
          </a:xfrm>
          <a:prstGeom prst="straightConnector1">
            <a:avLst/>
          </a:prstGeom>
          <a:noFill/>
          <a:ln w="19050" cap="flat" cmpd="sng">
            <a:solidFill>
              <a:srgbClr val="1C4587"/>
            </a:solidFill>
            <a:prstDash val="solid"/>
            <a:round/>
            <a:headEnd type="none" w="med" len="med"/>
            <a:tailEnd type="none" w="med" len="med"/>
          </a:ln>
        </p:spPr>
      </p:cxnSp>
      <p:cxnSp>
        <p:nvCxnSpPr>
          <p:cNvPr id="447" name="Shape 447"/>
          <p:cNvCxnSpPr/>
          <p:nvPr/>
        </p:nvCxnSpPr>
        <p:spPr>
          <a:xfrm>
            <a:off x="8167538" y="2841075"/>
            <a:ext cx="41700" cy="3190800"/>
          </a:xfrm>
          <a:prstGeom prst="straightConnector1">
            <a:avLst/>
          </a:prstGeom>
          <a:noFill/>
          <a:ln w="19050" cap="flat" cmpd="sng">
            <a:solidFill>
              <a:srgbClr val="1C4587"/>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839799" y="457200"/>
            <a:ext cx="6150900" cy="1600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Revenue Stream</a:t>
            </a:r>
            <a:endParaRPr sz="4400" b="0" i="0" u="none" strike="noStrike" cap="none">
              <a:solidFill>
                <a:srgbClr val="1C4587"/>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Feasible and Sustainable Business Model</a:t>
            </a:r>
            <a:endParaRPr sz="2800">
              <a:solidFill>
                <a:srgbClr val="1C4587"/>
              </a:solidFill>
            </a:endParaRPr>
          </a:p>
        </p:txBody>
      </p:sp>
      <p:sp>
        <p:nvSpPr>
          <p:cNvPr id="453" name="Shape 453"/>
          <p:cNvSpPr txBox="1">
            <a:spLocks noGrp="1"/>
          </p:cNvSpPr>
          <p:nvPr>
            <p:ph type="body" idx="1"/>
          </p:nvPr>
        </p:nvSpPr>
        <p:spPr>
          <a:xfrm>
            <a:off x="839800" y="2057400"/>
            <a:ext cx="6454500" cy="3752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200000"/>
              </a:lnSpc>
              <a:spcBef>
                <a:spcPts val="0"/>
              </a:spcBef>
              <a:spcAft>
                <a:spcPts val="0"/>
              </a:spcAft>
              <a:buClr>
                <a:srgbClr val="000000"/>
              </a:buClr>
              <a:buSzPts val="2400"/>
              <a:buChar char="●"/>
            </a:pPr>
            <a:r>
              <a:rPr lang="en-GB" sz="2400">
                <a:solidFill>
                  <a:srgbClr val="000000"/>
                </a:solidFill>
              </a:rPr>
              <a:t>Reservation </a:t>
            </a:r>
            <a:r>
              <a:rPr lang="en-GB" sz="2400" b="0" i="0" u="none" strike="noStrike" cap="none">
                <a:solidFill>
                  <a:srgbClr val="000000"/>
                </a:solidFill>
                <a:latin typeface="Calibri"/>
                <a:ea typeface="Calibri"/>
                <a:cs typeface="Calibri"/>
                <a:sym typeface="Calibri"/>
              </a:rPr>
              <a:t>fee (5-7% of dollar transactions)</a:t>
            </a:r>
            <a:endParaRPr sz="2400">
              <a:solidFill>
                <a:srgbClr val="000000"/>
              </a:solidFill>
            </a:endParaRPr>
          </a:p>
          <a:p>
            <a:pPr marL="457200" marR="0" lvl="0" indent="-381000" algn="l" rtl="0">
              <a:lnSpc>
                <a:spcPct val="200000"/>
              </a:lnSpc>
              <a:spcBef>
                <a:spcPts val="0"/>
              </a:spcBef>
              <a:spcAft>
                <a:spcPts val="0"/>
              </a:spcAft>
              <a:buClr>
                <a:srgbClr val="000000"/>
              </a:buClr>
              <a:buSzPts val="2400"/>
              <a:buChar char="●"/>
            </a:pPr>
            <a:r>
              <a:rPr lang="en-GB" sz="2400" b="0" i="0" u="none" strike="noStrike" cap="none">
                <a:solidFill>
                  <a:srgbClr val="000000"/>
                </a:solidFill>
                <a:latin typeface="Calibri"/>
                <a:ea typeface="Calibri"/>
                <a:cs typeface="Calibri"/>
                <a:sym typeface="Calibri"/>
              </a:rPr>
              <a:t>Subscription fee</a:t>
            </a:r>
            <a:r>
              <a:rPr lang="en-GB" sz="2400">
                <a:solidFill>
                  <a:srgbClr val="000000"/>
                </a:solidFill>
              </a:rPr>
              <a:t>s (10% of dollar transactions)</a:t>
            </a:r>
            <a:endParaRPr sz="2400">
              <a:solidFill>
                <a:srgbClr val="000000"/>
              </a:solidFill>
            </a:endParaRPr>
          </a:p>
        </p:txBody>
      </p:sp>
      <p:graphicFrame>
        <p:nvGraphicFramePr>
          <p:cNvPr id="454" name="Shape 454"/>
          <p:cNvGraphicFramePr/>
          <p:nvPr/>
        </p:nvGraphicFramePr>
        <p:xfrm>
          <a:off x="7145100" y="1855500"/>
          <a:ext cx="3000000" cy="3000000"/>
        </p:xfrm>
        <a:graphic>
          <a:graphicData uri="http://schemas.openxmlformats.org/drawingml/2006/table">
            <a:tbl>
              <a:tblPr>
                <a:noFill/>
                <a:tableStyleId>{6AAF7F24-0943-4E90-B302-6BB0BA3A9D81}</a:tableStyleId>
              </a:tblPr>
              <a:tblGrid>
                <a:gridCol w="2436800">
                  <a:extLst>
                    <a:ext uri="{9D8B030D-6E8A-4147-A177-3AD203B41FA5}">
                      <a16:colId xmlns:a16="http://schemas.microsoft.com/office/drawing/2014/main" val="20000"/>
                    </a:ext>
                  </a:extLst>
                </a:gridCol>
                <a:gridCol w="2436800">
                  <a:extLst>
                    <a:ext uri="{9D8B030D-6E8A-4147-A177-3AD203B41FA5}">
                      <a16:colId xmlns:a16="http://schemas.microsoft.com/office/drawing/2014/main" val="20001"/>
                    </a:ext>
                  </a:extLst>
                </a:gridCol>
              </a:tblGrid>
              <a:tr h="381000">
                <a:tc>
                  <a:txBody>
                    <a:bodyPr/>
                    <a:lstStyle/>
                    <a:p>
                      <a:pPr marL="0" lvl="0" indent="0">
                        <a:spcBef>
                          <a:spcPts val="0"/>
                        </a:spcBef>
                        <a:spcAft>
                          <a:spcPts val="0"/>
                        </a:spcAft>
                        <a:buNone/>
                      </a:pPr>
                      <a:r>
                        <a:rPr lang="en-GB" b="1">
                          <a:latin typeface="Calibri"/>
                          <a:ea typeface="Calibri"/>
                          <a:cs typeface="Calibri"/>
                          <a:sym typeface="Calibri"/>
                        </a:rPr>
                        <a:t>Revenue Stream</a:t>
                      </a:r>
                      <a:endParaRPr b="1">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GB" b="1">
                          <a:latin typeface="Calibri"/>
                          <a:ea typeface="Calibri"/>
                          <a:cs typeface="Calibri"/>
                          <a:sym typeface="Calibri"/>
                        </a:rPr>
                        <a:t>Cost Breakdown</a:t>
                      </a:r>
                      <a:endParaRPr b="1">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GB">
                          <a:latin typeface="Calibri"/>
                          <a:ea typeface="Calibri"/>
                          <a:cs typeface="Calibri"/>
                          <a:sym typeface="Calibri"/>
                        </a:rPr>
                        <a:t>Commission fee (customer)</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GB">
                          <a:latin typeface="Calibri"/>
                          <a:ea typeface="Calibri"/>
                          <a:cs typeface="Calibri"/>
                          <a:sym typeface="Calibri"/>
                        </a:rPr>
                        <a:t>CAC (e.g. Marketing)</a:t>
                      </a:r>
                      <a:endParaRPr>
                        <a:latin typeface="Calibri"/>
                        <a:ea typeface="Calibri"/>
                        <a:cs typeface="Calibri"/>
                        <a:sym typeface="Calibri"/>
                      </a:endParaRPr>
                    </a:p>
                    <a:p>
                      <a:pPr marL="0" lvl="0" indent="0">
                        <a:spcBef>
                          <a:spcPts val="0"/>
                        </a:spcBef>
                        <a:spcAft>
                          <a:spcPts val="0"/>
                        </a:spcAft>
                        <a:buNone/>
                      </a:pPr>
                      <a:r>
                        <a:rPr lang="en-GB">
                          <a:latin typeface="Calibri"/>
                          <a:ea typeface="Calibri"/>
                          <a:cs typeface="Calibri"/>
                          <a:sym typeface="Calibri"/>
                        </a:rPr>
                        <a:t>35%</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GB">
                          <a:latin typeface="Calibri"/>
                          <a:ea typeface="Calibri"/>
                          <a:cs typeface="Calibri"/>
                          <a:sym typeface="Calibri"/>
                        </a:rPr>
                        <a:t>Commission fee (merchant)</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GB">
                          <a:latin typeface="Calibri"/>
                          <a:ea typeface="Calibri"/>
                          <a:cs typeface="Calibri"/>
                          <a:sym typeface="Calibri"/>
                        </a:rPr>
                        <a:t>Logistics</a:t>
                      </a:r>
                      <a:endParaRPr>
                        <a:latin typeface="Calibri"/>
                        <a:ea typeface="Calibri"/>
                        <a:cs typeface="Calibri"/>
                        <a:sym typeface="Calibri"/>
                      </a:endParaRPr>
                    </a:p>
                    <a:p>
                      <a:pPr marL="0" lvl="0" indent="0">
                        <a:spcBef>
                          <a:spcPts val="0"/>
                        </a:spcBef>
                        <a:spcAft>
                          <a:spcPts val="0"/>
                        </a:spcAft>
                        <a:buNone/>
                      </a:pPr>
                      <a:r>
                        <a:rPr lang="en-GB">
                          <a:latin typeface="Calibri"/>
                          <a:ea typeface="Calibri"/>
                          <a:cs typeface="Calibri"/>
                          <a:sym typeface="Calibri"/>
                        </a:rPr>
                        <a:t>10%</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GB">
                          <a:latin typeface="Calibri"/>
                          <a:ea typeface="Calibri"/>
                          <a:cs typeface="Calibri"/>
                          <a:sym typeface="Calibri"/>
                        </a:rPr>
                        <a:t>Commission fee (soup kitchen)</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GB">
                          <a:latin typeface="Calibri"/>
                          <a:ea typeface="Calibri"/>
                          <a:cs typeface="Calibri"/>
                          <a:sym typeface="Calibri"/>
                        </a:rPr>
                        <a:t>Platform</a:t>
                      </a:r>
                      <a:endParaRPr>
                        <a:latin typeface="Calibri"/>
                        <a:ea typeface="Calibri"/>
                        <a:cs typeface="Calibri"/>
                        <a:sym typeface="Calibri"/>
                      </a:endParaRPr>
                    </a:p>
                    <a:p>
                      <a:pPr marL="0" lvl="0" indent="0">
                        <a:spcBef>
                          <a:spcPts val="0"/>
                        </a:spcBef>
                        <a:spcAft>
                          <a:spcPts val="0"/>
                        </a:spcAft>
                        <a:buNone/>
                      </a:pPr>
                      <a:r>
                        <a:rPr lang="en-GB">
                          <a:latin typeface="Calibri"/>
                          <a:ea typeface="Calibri"/>
                          <a:cs typeface="Calibri"/>
                          <a:sym typeface="Calibri"/>
                        </a:rPr>
                        <a:t>20%</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endParaRPr>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GB">
                          <a:latin typeface="Calibri"/>
                          <a:ea typeface="Calibri"/>
                          <a:cs typeface="Calibri"/>
                          <a:sym typeface="Calibri"/>
                        </a:rPr>
                        <a:t>Manpower</a:t>
                      </a:r>
                      <a:endParaRPr>
                        <a:latin typeface="Calibri"/>
                        <a:ea typeface="Calibri"/>
                        <a:cs typeface="Calibri"/>
                        <a:sym typeface="Calibri"/>
                      </a:endParaRPr>
                    </a:p>
                    <a:p>
                      <a:pPr marL="0" lvl="0" indent="0">
                        <a:spcBef>
                          <a:spcPts val="0"/>
                        </a:spcBef>
                        <a:spcAft>
                          <a:spcPts val="0"/>
                        </a:spcAft>
                        <a:buNone/>
                      </a:pPr>
                      <a:r>
                        <a:rPr lang="en-GB">
                          <a:latin typeface="Calibri"/>
                          <a:ea typeface="Calibri"/>
                          <a:cs typeface="Calibri"/>
                          <a:sym typeface="Calibri"/>
                        </a:rPr>
                        <a:t>35%</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839825" y="259650"/>
            <a:ext cx="9805800" cy="1600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a:solidFill>
                  <a:srgbClr val="1C4587"/>
                </a:solidFill>
              </a:rPr>
              <a:t>Projections</a:t>
            </a:r>
            <a:endParaRPr sz="4400">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Our Quantifiable Impact and Financials</a:t>
            </a:r>
            <a:endParaRPr sz="2800">
              <a:solidFill>
                <a:srgbClr val="1C4587"/>
              </a:solidFill>
            </a:endParaRPr>
          </a:p>
        </p:txBody>
      </p:sp>
      <p:pic>
        <p:nvPicPr>
          <p:cNvPr id="460" name="Shape 460"/>
          <p:cNvPicPr preferRelativeResize="0"/>
          <p:nvPr/>
        </p:nvPicPr>
        <p:blipFill>
          <a:blip r:embed="rId3">
            <a:alphaModFix/>
          </a:blip>
          <a:stretch>
            <a:fillRect/>
          </a:stretch>
        </p:blipFill>
        <p:spPr>
          <a:xfrm>
            <a:off x="1251650" y="1859850"/>
            <a:ext cx="9259926" cy="445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solidFill>
                  <a:schemeClr val="accent6"/>
                </a:solidFill>
              </a:rPr>
              <a:t>Integration with Aviva</a:t>
            </a:r>
            <a:endParaRPr>
              <a:solidFill>
                <a:schemeClr val="accent6"/>
              </a:solidFill>
            </a:endParaRPr>
          </a:p>
          <a:p>
            <a:pPr marL="0" lvl="0" indent="0">
              <a:spcBef>
                <a:spcPts val="0"/>
              </a:spcBef>
              <a:spcAft>
                <a:spcPts val="0"/>
              </a:spcAft>
              <a:buNone/>
            </a:pPr>
            <a:r>
              <a:rPr lang="en-GB" sz="2800">
                <a:solidFill>
                  <a:srgbClr val="F1C232"/>
                </a:solidFill>
              </a:rPr>
              <a:t>Leveraging on Aviva’s Digital Edge</a:t>
            </a:r>
            <a:endParaRPr sz="2800">
              <a:solidFill>
                <a:srgbClr val="F1C232"/>
              </a:solidFill>
            </a:endParaRPr>
          </a:p>
        </p:txBody>
      </p:sp>
      <p:sp>
        <p:nvSpPr>
          <p:cNvPr id="466" name="Shape 466"/>
          <p:cNvSpPr txBox="1">
            <a:spLocks noGrp="1"/>
          </p:cNvSpPr>
          <p:nvPr>
            <p:ph type="body" idx="1"/>
          </p:nvPr>
        </p:nvSpPr>
        <p:spPr>
          <a:xfrm>
            <a:off x="3812375" y="5101075"/>
            <a:ext cx="10515600" cy="4351200"/>
          </a:xfrm>
          <a:prstGeom prst="rect">
            <a:avLst/>
          </a:prstGeom>
        </p:spPr>
        <p:txBody>
          <a:bodyPr spcFirstLastPara="1" wrap="square" lIns="91425" tIns="91425" rIns="91425" bIns="91425" anchor="t" anchorCtr="0">
            <a:noAutofit/>
          </a:bodyPr>
          <a:lstStyle/>
          <a:p>
            <a:pPr marL="0" lvl="0" indent="0" rtl="0">
              <a:lnSpc>
                <a:spcPct val="150000"/>
              </a:lnSpc>
              <a:spcBef>
                <a:spcPts val="1000"/>
              </a:spcBef>
              <a:spcAft>
                <a:spcPts val="0"/>
              </a:spcAft>
              <a:buNone/>
            </a:pPr>
            <a:endParaRPr>
              <a:solidFill>
                <a:srgbClr val="000000"/>
              </a:solidFill>
            </a:endParaRPr>
          </a:p>
          <a:p>
            <a:pPr marL="0" lvl="0" indent="0">
              <a:lnSpc>
                <a:spcPct val="150000"/>
              </a:lnSpc>
              <a:spcBef>
                <a:spcPts val="1000"/>
              </a:spcBef>
              <a:spcAft>
                <a:spcPts val="0"/>
              </a:spcAft>
              <a:buNone/>
            </a:pPr>
            <a:endParaRPr>
              <a:solidFill>
                <a:srgbClr val="000000"/>
              </a:solidFill>
            </a:endParaRPr>
          </a:p>
        </p:txBody>
      </p:sp>
      <p:pic>
        <p:nvPicPr>
          <p:cNvPr id="467" name="Shape 467"/>
          <p:cNvPicPr preferRelativeResize="0"/>
          <p:nvPr/>
        </p:nvPicPr>
        <p:blipFill>
          <a:blip r:embed="rId3">
            <a:alphaModFix/>
          </a:blip>
          <a:stretch>
            <a:fillRect/>
          </a:stretch>
        </p:blipFill>
        <p:spPr>
          <a:xfrm>
            <a:off x="7769025" y="620663"/>
            <a:ext cx="3584775" cy="814625"/>
          </a:xfrm>
          <a:prstGeom prst="rect">
            <a:avLst/>
          </a:prstGeom>
          <a:noFill/>
          <a:ln>
            <a:noFill/>
          </a:ln>
        </p:spPr>
      </p:pic>
      <p:pic>
        <p:nvPicPr>
          <p:cNvPr id="468" name="Shape 468"/>
          <p:cNvPicPr preferRelativeResize="0"/>
          <p:nvPr/>
        </p:nvPicPr>
        <p:blipFill>
          <a:blip r:embed="rId4">
            <a:alphaModFix/>
          </a:blip>
          <a:stretch>
            <a:fillRect/>
          </a:stretch>
        </p:blipFill>
        <p:spPr>
          <a:xfrm>
            <a:off x="4833087" y="2241172"/>
            <a:ext cx="2463163" cy="2444781"/>
          </a:xfrm>
          <a:prstGeom prst="rect">
            <a:avLst/>
          </a:prstGeom>
          <a:noFill/>
          <a:ln>
            <a:noFill/>
          </a:ln>
        </p:spPr>
      </p:pic>
      <p:pic>
        <p:nvPicPr>
          <p:cNvPr id="469" name="Shape 469"/>
          <p:cNvPicPr preferRelativeResize="0"/>
          <p:nvPr/>
        </p:nvPicPr>
        <p:blipFill>
          <a:blip r:embed="rId5">
            <a:alphaModFix/>
          </a:blip>
          <a:stretch>
            <a:fillRect/>
          </a:stretch>
        </p:blipFill>
        <p:spPr>
          <a:xfrm>
            <a:off x="1342913" y="2231975"/>
            <a:ext cx="2463175" cy="2463175"/>
          </a:xfrm>
          <a:prstGeom prst="rect">
            <a:avLst/>
          </a:prstGeom>
          <a:noFill/>
          <a:ln>
            <a:noFill/>
          </a:ln>
        </p:spPr>
      </p:pic>
      <p:grpSp>
        <p:nvGrpSpPr>
          <p:cNvPr id="470" name="Shape 470"/>
          <p:cNvGrpSpPr/>
          <p:nvPr/>
        </p:nvGrpSpPr>
        <p:grpSpPr>
          <a:xfrm>
            <a:off x="8323248" y="2257446"/>
            <a:ext cx="2370903" cy="2412233"/>
            <a:chOff x="7884225" y="2162175"/>
            <a:chExt cx="3016800" cy="3016800"/>
          </a:xfrm>
        </p:grpSpPr>
        <p:pic>
          <p:nvPicPr>
            <p:cNvPr id="471" name="Shape 471"/>
            <p:cNvPicPr preferRelativeResize="0"/>
            <p:nvPr/>
          </p:nvPicPr>
          <p:blipFill>
            <a:blip r:embed="rId6">
              <a:alphaModFix/>
            </a:blip>
            <a:stretch>
              <a:fillRect/>
            </a:stretch>
          </p:blipFill>
          <p:spPr>
            <a:xfrm>
              <a:off x="7884225" y="2162175"/>
              <a:ext cx="3016800" cy="3016800"/>
            </a:xfrm>
            <a:prstGeom prst="rect">
              <a:avLst/>
            </a:prstGeom>
            <a:noFill/>
            <a:ln>
              <a:noFill/>
            </a:ln>
          </p:spPr>
        </p:pic>
        <p:pic>
          <p:nvPicPr>
            <p:cNvPr id="472" name="Shape 472"/>
            <p:cNvPicPr preferRelativeResize="0"/>
            <p:nvPr/>
          </p:nvPicPr>
          <p:blipFill>
            <a:blip r:embed="rId7">
              <a:alphaModFix/>
            </a:blip>
            <a:stretch>
              <a:fillRect/>
            </a:stretch>
          </p:blipFill>
          <p:spPr>
            <a:xfrm>
              <a:off x="8778775" y="3138650"/>
              <a:ext cx="1132985" cy="814623"/>
            </a:xfrm>
            <a:prstGeom prst="rect">
              <a:avLst/>
            </a:prstGeom>
            <a:noFill/>
            <a:ln>
              <a:noFill/>
            </a:ln>
          </p:spPr>
        </p:pic>
      </p:grpSp>
      <p:sp>
        <p:nvSpPr>
          <p:cNvPr id="473" name="Shape 473"/>
          <p:cNvSpPr txBox="1"/>
          <p:nvPr/>
        </p:nvSpPr>
        <p:spPr>
          <a:xfrm>
            <a:off x="1074500" y="4723250"/>
            <a:ext cx="3000000" cy="12636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GB" sz="2400" b="1">
                <a:solidFill>
                  <a:schemeClr val="dk1"/>
                </a:solidFill>
                <a:latin typeface="Calibri"/>
                <a:ea typeface="Calibri"/>
                <a:cs typeface="Calibri"/>
                <a:sym typeface="Calibri"/>
              </a:rPr>
              <a:t>Reward System</a:t>
            </a:r>
            <a:endParaRPr sz="2400" b="1">
              <a:solidFill>
                <a:schemeClr val="dk1"/>
              </a:solidFill>
              <a:latin typeface="Calibri"/>
              <a:ea typeface="Calibri"/>
              <a:cs typeface="Calibri"/>
              <a:sym typeface="Calibri"/>
            </a:endParaRPr>
          </a:p>
          <a:p>
            <a:pPr marL="0" lvl="0" indent="0" algn="ctr" rtl="0">
              <a:spcBef>
                <a:spcPts val="1000"/>
              </a:spcBef>
              <a:spcAft>
                <a:spcPts val="0"/>
              </a:spcAft>
              <a:buNone/>
            </a:pPr>
            <a:r>
              <a:rPr lang="en-GB" sz="1800">
                <a:solidFill>
                  <a:schemeClr val="dk1"/>
                </a:solidFill>
                <a:latin typeface="Calibri"/>
                <a:ea typeface="Calibri"/>
                <a:cs typeface="Calibri"/>
                <a:sym typeface="Calibri"/>
              </a:rPr>
              <a:t>Point accumulated through purchase converted to policy discounts</a:t>
            </a:r>
            <a:endParaRPr sz="1800">
              <a:solidFill>
                <a:schemeClr val="dk1"/>
              </a:solidFill>
              <a:latin typeface="Calibri"/>
              <a:ea typeface="Calibri"/>
              <a:cs typeface="Calibri"/>
              <a:sym typeface="Calibri"/>
            </a:endParaRPr>
          </a:p>
        </p:txBody>
      </p:sp>
      <p:sp>
        <p:nvSpPr>
          <p:cNvPr id="474" name="Shape 474"/>
          <p:cNvSpPr txBox="1"/>
          <p:nvPr/>
        </p:nvSpPr>
        <p:spPr>
          <a:xfrm>
            <a:off x="4579700" y="4723250"/>
            <a:ext cx="3000000" cy="12636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GB" sz="2400" b="1">
                <a:solidFill>
                  <a:schemeClr val="dk1"/>
                </a:solidFill>
                <a:latin typeface="Calibri"/>
                <a:ea typeface="Calibri"/>
                <a:cs typeface="Calibri"/>
                <a:sym typeface="Calibri"/>
              </a:rPr>
              <a:t>Customer Data</a:t>
            </a:r>
            <a:endParaRPr sz="2400" b="1">
              <a:solidFill>
                <a:schemeClr val="dk1"/>
              </a:solidFill>
              <a:latin typeface="Calibri"/>
              <a:ea typeface="Calibri"/>
              <a:cs typeface="Calibri"/>
              <a:sym typeface="Calibri"/>
            </a:endParaRPr>
          </a:p>
          <a:p>
            <a:pPr marL="0" lvl="0" indent="0" algn="ctr" rtl="0">
              <a:spcBef>
                <a:spcPts val="1000"/>
              </a:spcBef>
              <a:spcAft>
                <a:spcPts val="0"/>
              </a:spcAft>
              <a:buNone/>
            </a:pPr>
            <a:r>
              <a:rPr lang="en-GB" sz="1800">
                <a:solidFill>
                  <a:schemeClr val="dk1"/>
                </a:solidFill>
                <a:latin typeface="Calibri"/>
                <a:ea typeface="Calibri"/>
                <a:cs typeface="Calibri"/>
                <a:sym typeface="Calibri"/>
              </a:rPr>
              <a:t>Used to formulate personalised plans and policies</a:t>
            </a:r>
            <a:endParaRPr sz="1800">
              <a:solidFill>
                <a:schemeClr val="dk1"/>
              </a:solidFill>
              <a:latin typeface="Calibri"/>
              <a:ea typeface="Calibri"/>
              <a:cs typeface="Calibri"/>
              <a:sym typeface="Calibri"/>
            </a:endParaRPr>
          </a:p>
        </p:txBody>
      </p:sp>
      <p:sp>
        <p:nvSpPr>
          <p:cNvPr id="475" name="Shape 475"/>
          <p:cNvSpPr txBox="1"/>
          <p:nvPr/>
        </p:nvSpPr>
        <p:spPr>
          <a:xfrm>
            <a:off x="8025100" y="5003025"/>
            <a:ext cx="3000000" cy="12636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Clr>
                <a:schemeClr val="dk1"/>
              </a:buClr>
              <a:buSzPts val="1100"/>
              <a:buFont typeface="Arial"/>
              <a:buNone/>
            </a:pPr>
            <a:r>
              <a:rPr lang="en-GB" sz="2400" b="1">
                <a:solidFill>
                  <a:schemeClr val="dk1"/>
                </a:solidFill>
                <a:latin typeface="Calibri"/>
                <a:ea typeface="Calibri"/>
                <a:cs typeface="Calibri"/>
                <a:sym typeface="Calibri"/>
              </a:rPr>
              <a:t>Aviva’s Value</a:t>
            </a:r>
            <a:endParaRPr sz="2400" b="1">
              <a:solidFill>
                <a:schemeClr val="dk1"/>
              </a:solidFill>
              <a:latin typeface="Calibri"/>
              <a:ea typeface="Calibri"/>
              <a:cs typeface="Calibri"/>
              <a:sym typeface="Calibri"/>
            </a:endParaRPr>
          </a:p>
          <a:p>
            <a:pPr marL="0" lvl="0" indent="0" algn="ctr" rtl="0">
              <a:spcBef>
                <a:spcPts val="1000"/>
              </a:spcBef>
              <a:spcAft>
                <a:spcPts val="0"/>
              </a:spcAft>
              <a:buNone/>
            </a:pPr>
            <a:r>
              <a:rPr lang="en-GB" sz="1800">
                <a:solidFill>
                  <a:schemeClr val="dk1"/>
                </a:solidFill>
                <a:latin typeface="Calibri"/>
                <a:ea typeface="Calibri"/>
                <a:cs typeface="Calibri"/>
                <a:sym typeface="Calibri"/>
              </a:rPr>
              <a:t>Preparing for uncertainty, protecting things important to customers, in terms of financials, the environment, and community</a:t>
            </a:r>
            <a:endParaRPr sz="2400" b="1">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ctrTitle"/>
          </p:nvPr>
        </p:nvSpPr>
        <p:spPr>
          <a:xfrm>
            <a:off x="2409150" y="3657825"/>
            <a:ext cx="72495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5500">
                <a:solidFill>
                  <a:schemeClr val="dk2"/>
                </a:solidFill>
              </a:rPr>
              <a:t>Thank you!</a:t>
            </a:r>
            <a:endParaRPr sz="5500">
              <a:solidFill>
                <a:schemeClr val="dk2"/>
              </a:solidFill>
            </a:endParaRPr>
          </a:p>
        </p:txBody>
      </p:sp>
      <p:pic>
        <p:nvPicPr>
          <p:cNvPr id="481" name="Shape 481"/>
          <p:cNvPicPr preferRelativeResize="0"/>
          <p:nvPr/>
        </p:nvPicPr>
        <p:blipFill rotWithShape="1">
          <a:blip r:embed="rId3">
            <a:alphaModFix/>
          </a:blip>
          <a:srcRect/>
          <a:stretch/>
        </p:blipFill>
        <p:spPr>
          <a:xfrm>
            <a:off x="268478" y="5547346"/>
            <a:ext cx="1162050" cy="1063571"/>
          </a:xfrm>
          <a:prstGeom prst="rect">
            <a:avLst/>
          </a:prstGeom>
          <a:noFill/>
          <a:ln>
            <a:noFill/>
          </a:ln>
        </p:spPr>
      </p:pic>
      <p:pic>
        <p:nvPicPr>
          <p:cNvPr id="482" name="Shape 482"/>
          <p:cNvPicPr preferRelativeResize="0"/>
          <p:nvPr/>
        </p:nvPicPr>
        <p:blipFill>
          <a:blip r:embed="rId4">
            <a:alphaModFix/>
          </a:blip>
          <a:stretch>
            <a:fillRect/>
          </a:stretch>
        </p:blipFill>
        <p:spPr>
          <a:xfrm>
            <a:off x="8764175" y="6010200"/>
            <a:ext cx="3237750" cy="735775"/>
          </a:xfrm>
          <a:prstGeom prst="rect">
            <a:avLst/>
          </a:prstGeom>
          <a:noFill/>
          <a:ln>
            <a:noFill/>
          </a:ln>
        </p:spPr>
      </p:pic>
      <p:pic>
        <p:nvPicPr>
          <p:cNvPr id="483" name="Shape 483"/>
          <p:cNvPicPr preferRelativeResize="0"/>
          <p:nvPr/>
        </p:nvPicPr>
        <p:blipFill>
          <a:blip r:embed="rId5">
            <a:alphaModFix/>
          </a:blip>
          <a:stretch>
            <a:fillRect/>
          </a:stretch>
        </p:blipFill>
        <p:spPr>
          <a:xfrm>
            <a:off x="4160425" y="2108050"/>
            <a:ext cx="4053052" cy="130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ctrTitle"/>
          </p:nvPr>
        </p:nvSpPr>
        <p:spPr>
          <a:xfrm>
            <a:off x="1991250" y="3682443"/>
            <a:ext cx="8408700" cy="1063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Q&amp;As</a:t>
            </a:r>
            <a:endParaRPr>
              <a:solidFill>
                <a:schemeClr val="dk2"/>
              </a:solidFill>
            </a:endParaRPr>
          </a:p>
        </p:txBody>
      </p:sp>
      <p:pic>
        <p:nvPicPr>
          <p:cNvPr id="489" name="Shape 489"/>
          <p:cNvPicPr preferRelativeResize="0"/>
          <p:nvPr/>
        </p:nvPicPr>
        <p:blipFill rotWithShape="1">
          <a:blip r:embed="rId3">
            <a:alphaModFix/>
          </a:blip>
          <a:srcRect/>
          <a:stretch/>
        </p:blipFill>
        <p:spPr>
          <a:xfrm>
            <a:off x="268478" y="5547346"/>
            <a:ext cx="1162050" cy="1063571"/>
          </a:xfrm>
          <a:prstGeom prst="rect">
            <a:avLst/>
          </a:prstGeom>
          <a:noFill/>
          <a:ln>
            <a:noFill/>
          </a:ln>
        </p:spPr>
      </p:pic>
      <p:pic>
        <p:nvPicPr>
          <p:cNvPr id="490" name="Shape 490"/>
          <p:cNvPicPr preferRelativeResize="0"/>
          <p:nvPr/>
        </p:nvPicPr>
        <p:blipFill>
          <a:blip r:embed="rId4">
            <a:alphaModFix/>
          </a:blip>
          <a:stretch>
            <a:fillRect/>
          </a:stretch>
        </p:blipFill>
        <p:spPr>
          <a:xfrm>
            <a:off x="4748178" y="858838"/>
            <a:ext cx="3043136" cy="3043136"/>
          </a:xfrm>
          <a:prstGeom prst="rect">
            <a:avLst/>
          </a:prstGeom>
          <a:noFill/>
          <a:ln>
            <a:noFill/>
          </a:ln>
        </p:spPr>
      </p:pic>
      <p:pic>
        <p:nvPicPr>
          <p:cNvPr id="491" name="Shape 491"/>
          <p:cNvPicPr preferRelativeResize="0"/>
          <p:nvPr/>
        </p:nvPicPr>
        <p:blipFill>
          <a:blip r:embed="rId5">
            <a:alphaModFix/>
          </a:blip>
          <a:stretch>
            <a:fillRect/>
          </a:stretch>
        </p:blipFill>
        <p:spPr>
          <a:xfrm>
            <a:off x="8764175" y="6010200"/>
            <a:ext cx="3237750" cy="73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147775" y="117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a:solidFill>
                  <a:srgbClr val="1C4587"/>
                </a:solidFill>
              </a:rPr>
              <a:t>Who we are</a:t>
            </a:r>
            <a:endParaRPr sz="4400" b="0" i="0" u="none" strike="noStrike" cap="none">
              <a:solidFill>
                <a:srgbClr val="1C4587"/>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GB" sz="2800">
                <a:solidFill>
                  <a:srgbClr val="1C4587"/>
                </a:solidFill>
              </a:rPr>
              <a:t>A Group of Passionate Individuals</a:t>
            </a:r>
            <a:endParaRPr sz="2800">
              <a:solidFill>
                <a:srgbClr val="1C4587"/>
              </a:solidFill>
            </a:endParaRPr>
          </a:p>
        </p:txBody>
      </p:sp>
      <p:grpSp>
        <p:nvGrpSpPr>
          <p:cNvPr id="100" name="Shape 100"/>
          <p:cNvGrpSpPr/>
          <p:nvPr/>
        </p:nvGrpSpPr>
        <p:grpSpPr>
          <a:xfrm>
            <a:off x="1039376" y="1554300"/>
            <a:ext cx="2143228" cy="2512649"/>
            <a:chOff x="755550" y="1878675"/>
            <a:chExt cx="2755500" cy="3230456"/>
          </a:xfrm>
        </p:grpSpPr>
        <p:pic>
          <p:nvPicPr>
            <p:cNvPr id="101" name="Shape 101"/>
            <p:cNvPicPr preferRelativeResize="0"/>
            <p:nvPr/>
          </p:nvPicPr>
          <p:blipFill rotWithShape="1">
            <a:blip r:embed="rId3">
              <a:alphaModFix/>
            </a:blip>
            <a:srcRect t="16928" b="15708"/>
            <a:stretch/>
          </p:blipFill>
          <p:spPr>
            <a:xfrm>
              <a:off x="1130550" y="1878675"/>
              <a:ext cx="2005500" cy="1986000"/>
            </a:xfrm>
            <a:prstGeom prst="flowChartConnector">
              <a:avLst/>
            </a:prstGeom>
            <a:noFill/>
            <a:ln>
              <a:noFill/>
            </a:ln>
            <a:effectLst>
              <a:outerShdw blurRad="57150" dist="19050" dir="5400000" algn="bl" rotWithShape="0">
                <a:srgbClr val="000000">
                  <a:alpha val="50000"/>
                </a:srgbClr>
              </a:outerShdw>
            </a:effectLst>
          </p:spPr>
        </p:pic>
        <p:grpSp>
          <p:nvGrpSpPr>
            <p:cNvPr id="102" name="Shape 102"/>
            <p:cNvGrpSpPr/>
            <p:nvPr/>
          </p:nvGrpSpPr>
          <p:grpSpPr>
            <a:xfrm>
              <a:off x="755550" y="4029531"/>
              <a:ext cx="2755500" cy="1079600"/>
              <a:chOff x="755550" y="4029531"/>
              <a:chExt cx="2755500" cy="1079600"/>
            </a:xfrm>
          </p:grpSpPr>
          <p:sp>
            <p:nvSpPr>
              <p:cNvPr id="103" name="Shape 103"/>
              <p:cNvSpPr txBox="1"/>
              <p:nvPr/>
            </p:nvSpPr>
            <p:spPr>
              <a:xfrm>
                <a:off x="1379250" y="4029531"/>
                <a:ext cx="15081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Judy Ong</a:t>
                </a:r>
                <a:endParaRPr sz="1800">
                  <a:latin typeface="Calibri"/>
                  <a:ea typeface="Calibri"/>
                  <a:cs typeface="Calibri"/>
                  <a:sym typeface="Calibri"/>
                </a:endParaRPr>
              </a:p>
            </p:txBody>
          </p:sp>
          <p:sp>
            <p:nvSpPr>
              <p:cNvPr id="104" name="Shape 104"/>
              <p:cNvSpPr txBox="1"/>
              <p:nvPr/>
            </p:nvSpPr>
            <p:spPr>
              <a:xfrm>
                <a:off x="755550" y="45058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Digital Marketing</a:t>
                </a:r>
                <a:endParaRPr sz="1800" i="1">
                  <a:latin typeface="Calibri"/>
                  <a:ea typeface="Calibri"/>
                  <a:cs typeface="Calibri"/>
                  <a:sym typeface="Calibri"/>
                </a:endParaRPr>
              </a:p>
            </p:txBody>
          </p:sp>
        </p:grpSp>
      </p:grpSp>
      <p:grpSp>
        <p:nvGrpSpPr>
          <p:cNvPr id="105" name="Shape 105"/>
          <p:cNvGrpSpPr/>
          <p:nvPr/>
        </p:nvGrpSpPr>
        <p:grpSpPr>
          <a:xfrm>
            <a:off x="3576674" y="1569117"/>
            <a:ext cx="2143345" cy="2497832"/>
            <a:chOff x="3359050" y="1897725"/>
            <a:chExt cx="2755650" cy="3211406"/>
          </a:xfrm>
        </p:grpSpPr>
        <p:pic>
          <p:nvPicPr>
            <p:cNvPr id="106" name="Shape 106"/>
            <p:cNvPicPr preferRelativeResize="0"/>
            <p:nvPr/>
          </p:nvPicPr>
          <p:blipFill rotWithShape="1">
            <a:blip r:embed="rId4">
              <a:alphaModFix/>
            </a:blip>
            <a:srcRect l="32981" t="602" r="16208" b="612"/>
            <a:stretch/>
          </p:blipFill>
          <p:spPr>
            <a:xfrm>
              <a:off x="3772300" y="1897725"/>
              <a:ext cx="1929000" cy="2030100"/>
            </a:xfrm>
            <a:prstGeom prst="ellipse">
              <a:avLst/>
            </a:prstGeom>
            <a:noFill/>
            <a:ln>
              <a:noFill/>
            </a:ln>
            <a:effectLst>
              <a:outerShdw blurRad="57150" dist="19050" dir="5400000" algn="bl" rotWithShape="0">
                <a:srgbClr val="000000">
                  <a:alpha val="50000"/>
                </a:srgbClr>
              </a:outerShdw>
            </a:effectLst>
          </p:spPr>
        </p:pic>
        <p:grpSp>
          <p:nvGrpSpPr>
            <p:cNvPr id="107" name="Shape 107"/>
            <p:cNvGrpSpPr/>
            <p:nvPr/>
          </p:nvGrpSpPr>
          <p:grpSpPr>
            <a:xfrm>
              <a:off x="3359050" y="4029531"/>
              <a:ext cx="2755650" cy="1079600"/>
              <a:chOff x="3359050" y="4105731"/>
              <a:chExt cx="2755650" cy="1079600"/>
            </a:xfrm>
          </p:grpSpPr>
          <p:sp>
            <p:nvSpPr>
              <p:cNvPr id="108" name="Shape 108"/>
              <p:cNvSpPr txBox="1"/>
              <p:nvPr/>
            </p:nvSpPr>
            <p:spPr>
              <a:xfrm>
                <a:off x="3359050" y="45820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Graphic Designer</a:t>
                </a:r>
                <a:endParaRPr sz="1800" i="1">
                  <a:latin typeface="Calibri"/>
                  <a:ea typeface="Calibri"/>
                  <a:cs typeface="Calibri"/>
                  <a:sym typeface="Calibri"/>
                </a:endParaRPr>
              </a:p>
            </p:txBody>
          </p:sp>
          <p:sp>
            <p:nvSpPr>
              <p:cNvPr id="109" name="Shape 109"/>
              <p:cNvSpPr txBox="1"/>
              <p:nvPr/>
            </p:nvSpPr>
            <p:spPr>
              <a:xfrm>
                <a:off x="3359200" y="41057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Matthew Wong</a:t>
                </a:r>
                <a:endParaRPr sz="1800">
                  <a:latin typeface="Calibri"/>
                  <a:ea typeface="Calibri"/>
                  <a:cs typeface="Calibri"/>
                  <a:sym typeface="Calibri"/>
                </a:endParaRPr>
              </a:p>
            </p:txBody>
          </p:sp>
        </p:grpSp>
      </p:grpSp>
      <p:grpSp>
        <p:nvGrpSpPr>
          <p:cNvPr id="110" name="Shape 110"/>
          <p:cNvGrpSpPr/>
          <p:nvPr/>
        </p:nvGrpSpPr>
        <p:grpSpPr>
          <a:xfrm>
            <a:off x="5930376" y="4143144"/>
            <a:ext cx="2421136" cy="2562817"/>
            <a:chOff x="9754700" y="1973925"/>
            <a:chExt cx="3112800" cy="3294956"/>
          </a:xfrm>
        </p:grpSpPr>
        <p:pic>
          <p:nvPicPr>
            <p:cNvPr id="111" name="Shape 111"/>
            <p:cNvPicPr preferRelativeResize="0"/>
            <p:nvPr/>
          </p:nvPicPr>
          <p:blipFill rotWithShape="1">
            <a:blip r:embed="rId5">
              <a:alphaModFix/>
            </a:blip>
            <a:srcRect l="2489" r="2489"/>
            <a:stretch/>
          </p:blipFill>
          <p:spPr>
            <a:xfrm>
              <a:off x="10346600" y="1973925"/>
              <a:ext cx="1929000" cy="2030100"/>
            </a:xfrm>
            <a:prstGeom prst="ellipse">
              <a:avLst/>
            </a:prstGeom>
            <a:noFill/>
            <a:ln>
              <a:noFill/>
            </a:ln>
            <a:effectLst>
              <a:outerShdw blurRad="57150" dist="19050" dir="5400000" algn="bl" rotWithShape="0">
                <a:srgbClr val="000000">
                  <a:alpha val="50000"/>
                </a:srgbClr>
              </a:outerShdw>
            </a:effectLst>
          </p:spPr>
        </p:pic>
        <p:grpSp>
          <p:nvGrpSpPr>
            <p:cNvPr id="112" name="Shape 112"/>
            <p:cNvGrpSpPr/>
            <p:nvPr/>
          </p:nvGrpSpPr>
          <p:grpSpPr>
            <a:xfrm>
              <a:off x="9754700" y="4189281"/>
              <a:ext cx="3112800" cy="1079600"/>
              <a:chOff x="9754700" y="4189281"/>
              <a:chExt cx="3112800" cy="1079600"/>
            </a:xfrm>
          </p:grpSpPr>
          <p:sp>
            <p:nvSpPr>
              <p:cNvPr id="113" name="Shape 113"/>
              <p:cNvSpPr txBox="1"/>
              <p:nvPr/>
            </p:nvSpPr>
            <p:spPr>
              <a:xfrm>
                <a:off x="9754700" y="4665581"/>
                <a:ext cx="31128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Business Development</a:t>
                </a:r>
                <a:endParaRPr sz="1800" i="1">
                  <a:latin typeface="Calibri"/>
                  <a:ea typeface="Calibri"/>
                  <a:cs typeface="Calibri"/>
                  <a:sym typeface="Calibri"/>
                </a:endParaRPr>
              </a:p>
            </p:txBody>
          </p:sp>
          <p:sp>
            <p:nvSpPr>
              <p:cNvPr id="114" name="Shape 114"/>
              <p:cNvSpPr txBox="1"/>
              <p:nvPr/>
            </p:nvSpPr>
            <p:spPr>
              <a:xfrm>
                <a:off x="10170350" y="4189281"/>
                <a:ext cx="2281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Wei Chuen Kum</a:t>
                </a:r>
                <a:endParaRPr sz="1800">
                  <a:latin typeface="Calibri"/>
                  <a:ea typeface="Calibri"/>
                  <a:cs typeface="Calibri"/>
                  <a:sym typeface="Calibri"/>
                </a:endParaRPr>
              </a:p>
            </p:txBody>
          </p:sp>
        </p:grpSp>
      </p:grpSp>
      <p:grpSp>
        <p:nvGrpSpPr>
          <p:cNvPr id="115" name="Shape 115"/>
          <p:cNvGrpSpPr/>
          <p:nvPr/>
        </p:nvGrpSpPr>
        <p:grpSpPr>
          <a:xfrm>
            <a:off x="6069330" y="1556458"/>
            <a:ext cx="2143228" cy="2523149"/>
            <a:chOff x="5969825" y="1288125"/>
            <a:chExt cx="2755500" cy="3243956"/>
          </a:xfrm>
        </p:grpSpPr>
        <p:pic>
          <p:nvPicPr>
            <p:cNvPr id="116" name="Shape 116"/>
            <p:cNvPicPr preferRelativeResize="0"/>
            <p:nvPr/>
          </p:nvPicPr>
          <p:blipFill rotWithShape="1">
            <a:blip r:embed="rId6">
              <a:alphaModFix/>
            </a:blip>
            <a:srcRect l="21054" t="25345" r="23007" b="32390"/>
            <a:stretch/>
          </p:blipFill>
          <p:spPr>
            <a:xfrm>
              <a:off x="6327725" y="1288125"/>
              <a:ext cx="2039700" cy="2055300"/>
            </a:xfrm>
            <a:prstGeom prst="ellipse">
              <a:avLst/>
            </a:prstGeom>
            <a:noFill/>
            <a:ln>
              <a:noFill/>
            </a:ln>
            <a:effectLst>
              <a:outerShdw blurRad="57150" dist="19050" dir="5400000" algn="bl" rotWithShape="0">
                <a:srgbClr val="000000">
                  <a:alpha val="50000"/>
                </a:srgbClr>
              </a:outerShdw>
            </a:effectLst>
          </p:spPr>
        </p:pic>
        <p:grpSp>
          <p:nvGrpSpPr>
            <p:cNvPr id="117" name="Shape 117"/>
            <p:cNvGrpSpPr/>
            <p:nvPr/>
          </p:nvGrpSpPr>
          <p:grpSpPr>
            <a:xfrm>
              <a:off x="5969825" y="3452481"/>
              <a:ext cx="2755500" cy="1079600"/>
              <a:chOff x="3359050" y="4029531"/>
              <a:chExt cx="2755500" cy="1079600"/>
            </a:xfrm>
          </p:grpSpPr>
          <p:sp>
            <p:nvSpPr>
              <p:cNvPr id="118" name="Shape 118"/>
              <p:cNvSpPr txBox="1"/>
              <p:nvPr/>
            </p:nvSpPr>
            <p:spPr>
              <a:xfrm>
                <a:off x="3359050" y="45058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Developer</a:t>
                </a:r>
                <a:endParaRPr sz="1800" i="1">
                  <a:latin typeface="Calibri"/>
                  <a:ea typeface="Calibri"/>
                  <a:cs typeface="Calibri"/>
                  <a:sym typeface="Calibri"/>
                </a:endParaRPr>
              </a:p>
            </p:txBody>
          </p:sp>
          <p:sp>
            <p:nvSpPr>
              <p:cNvPr id="119" name="Shape 119"/>
              <p:cNvSpPr txBox="1"/>
              <p:nvPr/>
            </p:nvSpPr>
            <p:spPr>
              <a:xfrm>
                <a:off x="3681100" y="4029531"/>
                <a:ext cx="21114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Akshaya</a:t>
                </a:r>
                <a:endParaRPr sz="1800">
                  <a:latin typeface="Calibri"/>
                  <a:ea typeface="Calibri"/>
                  <a:cs typeface="Calibri"/>
                  <a:sym typeface="Calibri"/>
                </a:endParaRPr>
              </a:p>
            </p:txBody>
          </p:sp>
        </p:grpSp>
      </p:grpSp>
      <p:grpSp>
        <p:nvGrpSpPr>
          <p:cNvPr id="120" name="Shape 120"/>
          <p:cNvGrpSpPr/>
          <p:nvPr/>
        </p:nvGrpSpPr>
        <p:grpSpPr>
          <a:xfrm>
            <a:off x="3576732" y="5841165"/>
            <a:ext cx="2143228" cy="839713"/>
            <a:chOff x="755550" y="4029531"/>
            <a:chExt cx="2755500" cy="1079600"/>
          </a:xfrm>
        </p:grpSpPr>
        <p:sp>
          <p:nvSpPr>
            <p:cNvPr id="121" name="Shape 121"/>
            <p:cNvSpPr txBox="1"/>
            <p:nvPr/>
          </p:nvSpPr>
          <p:spPr>
            <a:xfrm>
              <a:off x="1379250" y="4029531"/>
              <a:ext cx="15081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Jovi</a:t>
              </a:r>
              <a:endParaRPr sz="1800">
                <a:latin typeface="Calibri"/>
                <a:ea typeface="Calibri"/>
                <a:cs typeface="Calibri"/>
                <a:sym typeface="Calibri"/>
              </a:endParaRPr>
            </a:p>
          </p:txBody>
        </p:sp>
        <p:sp>
          <p:nvSpPr>
            <p:cNvPr id="122" name="Shape 122"/>
            <p:cNvSpPr txBox="1"/>
            <p:nvPr/>
          </p:nvSpPr>
          <p:spPr>
            <a:xfrm>
              <a:off x="755550" y="45058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Data Analyst</a:t>
              </a:r>
              <a:endParaRPr sz="1800" i="1">
                <a:latin typeface="Calibri"/>
                <a:ea typeface="Calibri"/>
                <a:cs typeface="Calibri"/>
                <a:sym typeface="Calibri"/>
              </a:endParaRPr>
            </a:p>
          </p:txBody>
        </p:sp>
      </p:grpSp>
      <p:grpSp>
        <p:nvGrpSpPr>
          <p:cNvPr id="123" name="Shape 123"/>
          <p:cNvGrpSpPr/>
          <p:nvPr/>
        </p:nvGrpSpPr>
        <p:grpSpPr>
          <a:xfrm>
            <a:off x="9185680" y="1549650"/>
            <a:ext cx="2143228" cy="2570033"/>
            <a:chOff x="9185680" y="2387850"/>
            <a:chExt cx="2143228" cy="2570033"/>
          </a:xfrm>
        </p:grpSpPr>
        <p:grpSp>
          <p:nvGrpSpPr>
            <p:cNvPr id="124" name="Shape 124"/>
            <p:cNvGrpSpPr/>
            <p:nvPr/>
          </p:nvGrpSpPr>
          <p:grpSpPr>
            <a:xfrm>
              <a:off x="9185680" y="4118170"/>
              <a:ext cx="2143228" cy="839713"/>
              <a:chOff x="3359050" y="4029531"/>
              <a:chExt cx="2755500" cy="1079600"/>
            </a:xfrm>
          </p:grpSpPr>
          <p:sp>
            <p:nvSpPr>
              <p:cNvPr id="125" name="Shape 125"/>
              <p:cNvSpPr txBox="1"/>
              <p:nvPr/>
            </p:nvSpPr>
            <p:spPr>
              <a:xfrm>
                <a:off x="3359050" y="45058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Aviva Guru</a:t>
                </a:r>
                <a:endParaRPr sz="1800" i="1">
                  <a:latin typeface="Calibri"/>
                  <a:ea typeface="Calibri"/>
                  <a:cs typeface="Calibri"/>
                  <a:sym typeface="Calibri"/>
                </a:endParaRPr>
              </a:p>
            </p:txBody>
          </p:sp>
          <p:sp>
            <p:nvSpPr>
              <p:cNvPr id="126" name="Shape 126"/>
              <p:cNvSpPr txBox="1"/>
              <p:nvPr/>
            </p:nvSpPr>
            <p:spPr>
              <a:xfrm>
                <a:off x="3681100" y="4029531"/>
                <a:ext cx="21114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Anto Lawrence</a:t>
                </a:r>
                <a:endParaRPr sz="1800">
                  <a:latin typeface="Calibri"/>
                  <a:ea typeface="Calibri"/>
                  <a:cs typeface="Calibri"/>
                  <a:sym typeface="Calibri"/>
                </a:endParaRPr>
              </a:p>
            </p:txBody>
          </p:sp>
        </p:grpSp>
        <p:pic>
          <p:nvPicPr>
            <p:cNvPr id="127" name="Shape 127"/>
            <p:cNvPicPr preferRelativeResize="0"/>
            <p:nvPr/>
          </p:nvPicPr>
          <p:blipFill>
            <a:blip r:embed="rId7">
              <a:alphaModFix/>
            </a:blip>
            <a:stretch>
              <a:fillRect/>
            </a:stretch>
          </p:blipFill>
          <p:spPr>
            <a:xfrm>
              <a:off x="9455988" y="2387850"/>
              <a:ext cx="1602600" cy="1602900"/>
            </a:xfrm>
            <a:prstGeom prst="ellipse">
              <a:avLst/>
            </a:prstGeom>
            <a:noFill/>
            <a:ln>
              <a:noFill/>
            </a:ln>
            <a:effectLst>
              <a:outerShdw blurRad="57150" dist="19050" dir="5400000" algn="bl" rotWithShape="0">
                <a:srgbClr val="000000">
                  <a:alpha val="50000"/>
                </a:srgbClr>
              </a:outerShdw>
            </a:effectLst>
          </p:spPr>
        </p:pic>
      </p:grpSp>
      <p:pic>
        <p:nvPicPr>
          <p:cNvPr id="128" name="Shape 128"/>
          <p:cNvPicPr preferRelativeResize="0"/>
          <p:nvPr/>
        </p:nvPicPr>
        <p:blipFill>
          <a:blip r:embed="rId8">
            <a:alphaModFix/>
          </a:blip>
          <a:stretch>
            <a:fillRect/>
          </a:stretch>
        </p:blipFill>
        <p:spPr>
          <a:xfrm>
            <a:off x="9164488" y="4617103"/>
            <a:ext cx="1946899" cy="1112522"/>
          </a:xfrm>
          <a:prstGeom prst="rect">
            <a:avLst/>
          </a:prstGeom>
          <a:noFill/>
          <a:ln>
            <a:noFill/>
          </a:ln>
        </p:spPr>
      </p:pic>
      <p:pic>
        <p:nvPicPr>
          <p:cNvPr id="129" name="Shape 129"/>
          <p:cNvPicPr preferRelativeResize="0"/>
          <p:nvPr/>
        </p:nvPicPr>
        <p:blipFill>
          <a:blip r:embed="rId9">
            <a:alphaModFix/>
          </a:blip>
          <a:stretch>
            <a:fillRect/>
          </a:stretch>
        </p:blipFill>
        <p:spPr>
          <a:xfrm>
            <a:off x="3902588" y="4193251"/>
            <a:ext cx="1544700" cy="1544700"/>
          </a:xfrm>
          <a:prstGeom prst="ellipse">
            <a:avLst/>
          </a:prstGeom>
          <a:noFill/>
          <a:ln>
            <a:noFill/>
          </a:ln>
          <a:effectLst>
            <a:outerShdw blurRad="57150" dist="19050" dir="5400000" algn="bl" rotWithShape="0">
              <a:srgbClr val="000000">
                <a:alpha val="50000"/>
              </a:srgbClr>
            </a:outerShdw>
          </a:effectLst>
        </p:spPr>
      </p:pic>
      <p:grpSp>
        <p:nvGrpSpPr>
          <p:cNvPr id="130" name="Shape 130"/>
          <p:cNvGrpSpPr/>
          <p:nvPr/>
        </p:nvGrpSpPr>
        <p:grpSpPr>
          <a:xfrm>
            <a:off x="1039376" y="5868762"/>
            <a:ext cx="2143228" cy="839713"/>
            <a:chOff x="755550" y="4029531"/>
            <a:chExt cx="2755500" cy="1079600"/>
          </a:xfrm>
        </p:grpSpPr>
        <p:sp>
          <p:nvSpPr>
            <p:cNvPr id="131" name="Shape 131"/>
            <p:cNvSpPr txBox="1"/>
            <p:nvPr/>
          </p:nvSpPr>
          <p:spPr>
            <a:xfrm>
              <a:off x="1379250" y="4029531"/>
              <a:ext cx="15081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latin typeface="Calibri"/>
                  <a:ea typeface="Calibri"/>
                  <a:cs typeface="Calibri"/>
                  <a:sym typeface="Calibri"/>
                </a:rPr>
                <a:t>Ferdi Lau</a:t>
              </a:r>
              <a:endParaRPr sz="1800">
                <a:latin typeface="Calibri"/>
                <a:ea typeface="Calibri"/>
                <a:cs typeface="Calibri"/>
                <a:sym typeface="Calibri"/>
              </a:endParaRPr>
            </a:p>
          </p:txBody>
        </p:sp>
        <p:sp>
          <p:nvSpPr>
            <p:cNvPr id="132" name="Shape 132"/>
            <p:cNvSpPr txBox="1"/>
            <p:nvPr/>
          </p:nvSpPr>
          <p:spPr>
            <a:xfrm>
              <a:off x="755550" y="4505831"/>
              <a:ext cx="27555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Calibri"/>
                  <a:ea typeface="Calibri"/>
                  <a:cs typeface="Calibri"/>
                  <a:sym typeface="Calibri"/>
                </a:rPr>
                <a:t>Financial Analyst</a:t>
              </a:r>
              <a:endParaRPr sz="1800" i="1">
                <a:latin typeface="Calibri"/>
                <a:ea typeface="Calibri"/>
                <a:cs typeface="Calibri"/>
                <a:sym typeface="Calibri"/>
              </a:endParaRPr>
            </a:p>
          </p:txBody>
        </p:sp>
      </p:grpSp>
      <p:pic>
        <p:nvPicPr>
          <p:cNvPr id="133" name="Shape 133"/>
          <p:cNvPicPr preferRelativeResize="0"/>
          <p:nvPr/>
        </p:nvPicPr>
        <p:blipFill rotWithShape="1">
          <a:blip r:embed="rId10">
            <a:alphaModFix/>
          </a:blip>
          <a:srcRect l="47023" t="27873" r="44349" b="58290"/>
          <a:stretch/>
        </p:blipFill>
        <p:spPr>
          <a:xfrm>
            <a:off x="1325650" y="4193250"/>
            <a:ext cx="1544700" cy="1593300"/>
          </a:xfrm>
          <a:prstGeom prst="ellipse">
            <a:avLst/>
          </a:prstGeom>
          <a:noFill/>
          <a:ln>
            <a:noFill/>
          </a:ln>
        </p:spPr>
      </p:pic>
      <p:pic>
        <p:nvPicPr>
          <p:cNvPr id="134" name="Shape 134" descr="Image result for nus logo png"/>
          <p:cNvPicPr preferRelativeResize="0"/>
          <p:nvPr/>
        </p:nvPicPr>
        <p:blipFill>
          <a:blip r:embed="rId11">
            <a:alphaModFix/>
          </a:blip>
          <a:stretch>
            <a:fillRect/>
          </a:stretch>
        </p:blipFill>
        <p:spPr>
          <a:xfrm>
            <a:off x="9365588" y="5737950"/>
            <a:ext cx="1544700" cy="705416"/>
          </a:xfrm>
          <a:prstGeom prst="rect">
            <a:avLst/>
          </a:prstGeom>
          <a:noFill/>
          <a:ln>
            <a:noFill/>
          </a:ln>
        </p:spPr>
      </p:pic>
      <p:sp>
        <p:nvSpPr>
          <p:cNvPr id="135" name="Shape 135"/>
          <p:cNvSpPr txBox="1"/>
          <p:nvPr/>
        </p:nvSpPr>
        <p:spPr>
          <a:xfrm>
            <a:off x="9066188" y="4468900"/>
            <a:ext cx="2143500" cy="200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b="1">
                <a:latin typeface="Calibri"/>
                <a:ea typeface="Calibri"/>
                <a:cs typeface="Calibri"/>
                <a:sym typeface="Calibri"/>
              </a:rPr>
              <a:t>Collaborating partners:</a:t>
            </a:r>
            <a:endParaRPr b="1">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ctrTitle"/>
          </p:nvPr>
        </p:nvSpPr>
        <p:spPr>
          <a:xfrm>
            <a:off x="1951950" y="660542"/>
            <a:ext cx="82881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Exhibits</a:t>
            </a:r>
            <a:endParaRPr>
              <a:solidFill>
                <a:schemeClr val="dk2"/>
              </a:solidFill>
            </a:endParaRPr>
          </a:p>
        </p:txBody>
      </p:sp>
      <p:pic>
        <p:nvPicPr>
          <p:cNvPr id="497" name="Shape 497"/>
          <p:cNvPicPr preferRelativeResize="0"/>
          <p:nvPr/>
        </p:nvPicPr>
        <p:blipFill rotWithShape="1">
          <a:blip r:embed="rId3">
            <a:alphaModFix/>
          </a:blip>
          <a:srcRect/>
          <a:stretch/>
        </p:blipFill>
        <p:spPr>
          <a:xfrm>
            <a:off x="268478" y="5547346"/>
            <a:ext cx="1162050" cy="1063571"/>
          </a:xfrm>
          <a:prstGeom prst="rect">
            <a:avLst/>
          </a:prstGeom>
          <a:noFill/>
          <a:ln>
            <a:noFill/>
          </a:ln>
        </p:spPr>
      </p:pic>
      <p:pic>
        <p:nvPicPr>
          <p:cNvPr id="498" name="Shape 498"/>
          <p:cNvPicPr preferRelativeResize="0"/>
          <p:nvPr/>
        </p:nvPicPr>
        <p:blipFill>
          <a:blip r:embed="rId4">
            <a:alphaModFix/>
          </a:blip>
          <a:stretch>
            <a:fillRect/>
          </a:stretch>
        </p:blipFill>
        <p:spPr>
          <a:xfrm>
            <a:off x="8764175" y="6010200"/>
            <a:ext cx="3237750" cy="735775"/>
          </a:xfrm>
          <a:prstGeom prst="rect">
            <a:avLst/>
          </a:prstGeom>
          <a:noFill/>
          <a:ln>
            <a:noFill/>
          </a:ln>
        </p:spPr>
      </p:pic>
      <p:sp>
        <p:nvSpPr>
          <p:cNvPr id="499" name="Shape 499"/>
          <p:cNvSpPr txBox="1"/>
          <p:nvPr/>
        </p:nvSpPr>
        <p:spPr>
          <a:xfrm>
            <a:off x="1034275" y="1553700"/>
            <a:ext cx="4783200" cy="610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u="sng">
                <a:solidFill>
                  <a:schemeClr val="hlink"/>
                </a:solidFill>
                <a:hlinkClick r:id="rId5"/>
              </a:rPr>
              <a:t>Exhibit 1: Survey Results</a:t>
            </a:r>
            <a:r>
              <a:rPr lang="en-GB" u="sng">
                <a:solidFill>
                  <a:schemeClr val="hlink"/>
                </a:solidFill>
                <a:hlinkClick r:id="rId5"/>
              </a:rPr>
              <a:t> </a:t>
            </a:r>
            <a:endParaRPr/>
          </a:p>
        </p:txBody>
      </p:sp>
      <p:sp>
        <p:nvSpPr>
          <p:cNvPr id="500" name="Shape 500"/>
          <p:cNvSpPr txBox="1"/>
          <p:nvPr/>
        </p:nvSpPr>
        <p:spPr>
          <a:xfrm>
            <a:off x="1034275" y="22395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6"/>
              </a:rPr>
              <a:t>Exhibit 2: Cost Structure</a:t>
            </a:r>
            <a:r>
              <a:rPr lang="en-GB" sz="3000" u="sng">
                <a:solidFill>
                  <a:schemeClr val="hlink"/>
                </a:solidFill>
                <a:hlinkClick r:id="rId5"/>
              </a:rPr>
              <a:t> </a:t>
            </a:r>
            <a:endParaRPr sz="3000"/>
          </a:p>
        </p:txBody>
      </p:sp>
      <p:sp>
        <p:nvSpPr>
          <p:cNvPr id="501" name="Shape 501"/>
          <p:cNvSpPr txBox="1"/>
          <p:nvPr/>
        </p:nvSpPr>
        <p:spPr>
          <a:xfrm>
            <a:off x="1034275" y="29253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7"/>
              </a:rPr>
              <a:t>Exhibit 3: </a:t>
            </a:r>
            <a:r>
              <a:rPr lang="en-GB" sz="3000" u="sng">
                <a:solidFill>
                  <a:schemeClr val="hlink"/>
                </a:solidFill>
                <a:hlinkClick r:id="rId7"/>
              </a:rPr>
              <a:t>Projection</a:t>
            </a:r>
            <a:endParaRPr sz="3000"/>
          </a:p>
        </p:txBody>
      </p:sp>
      <p:sp>
        <p:nvSpPr>
          <p:cNvPr id="502" name="Shape 502"/>
          <p:cNvSpPr txBox="1"/>
          <p:nvPr/>
        </p:nvSpPr>
        <p:spPr>
          <a:xfrm>
            <a:off x="1034275" y="36111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8"/>
              </a:rPr>
              <a:t>Exhibit 4: Supply Chain</a:t>
            </a:r>
            <a:endParaRPr sz="3000"/>
          </a:p>
        </p:txBody>
      </p:sp>
      <p:sp>
        <p:nvSpPr>
          <p:cNvPr id="503" name="Shape 503"/>
          <p:cNvSpPr txBox="1"/>
          <p:nvPr/>
        </p:nvSpPr>
        <p:spPr>
          <a:xfrm>
            <a:off x="1034275" y="43731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9"/>
              </a:rPr>
              <a:t>Exhibit </a:t>
            </a:r>
            <a:r>
              <a:rPr lang="en-GB" sz="3000" u="sng">
                <a:solidFill>
                  <a:schemeClr val="hlink"/>
                </a:solidFill>
                <a:hlinkClick r:id="rId9"/>
              </a:rPr>
              <a:t>5: Roadmap</a:t>
            </a:r>
            <a:endParaRPr sz="3000"/>
          </a:p>
        </p:txBody>
      </p:sp>
      <p:sp>
        <p:nvSpPr>
          <p:cNvPr id="504" name="Shape 504"/>
          <p:cNvSpPr txBox="1"/>
          <p:nvPr/>
        </p:nvSpPr>
        <p:spPr>
          <a:xfrm>
            <a:off x="6292075" y="1553700"/>
            <a:ext cx="52116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10"/>
              </a:rPr>
              <a:t>Exhibit </a:t>
            </a:r>
            <a:r>
              <a:rPr lang="en-GB" sz="3000" u="sng">
                <a:solidFill>
                  <a:schemeClr val="hlink"/>
                </a:solidFill>
                <a:hlinkClick r:id="rId10"/>
              </a:rPr>
              <a:t>6: Proposed Solution</a:t>
            </a:r>
            <a:endParaRPr sz="3000"/>
          </a:p>
        </p:txBody>
      </p:sp>
      <p:sp>
        <p:nvSpPr>
          <p:cNvPr id="505" name="Shape 505"/>
          <p:cNvSpPr txBox="1"/>
          <p:nvPr/>
        </p:nvSpPr>
        <p:spPr>
          <a:xfrm>
            <a:off x="6292075" y="22395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11"/>
              </a:rPr>
              <a:t>Exhibit </a:t>
            </a:r>
            <a:r>
              <a:rPr lang="en-GB" sz="3000" u="sng">
                <a:solidFill>
                  <a:schemeClr val="hlink"/>
                </a:solidFill>
                <a:hlinkClick r:id="rId11"/>
              </a:rPr>
              <a:t>7: Key Metrics</a:t>
            </a:r>
            <a:endParaRPr sz="3000"/>
          </a:p>
        </p:txBody>
      </p:sp>
      <p:sp>
        <p:nvSpPr>
          <p:cNvPr id="506" name="Shape 506"/>
          <p:cNvSpPr txBox="1"/>
          <p:nvPr/>
        </p:nvSpPr>
        <p:spPr>
          <a:xfrm>
            <a:off x="6292075" y="29253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12"/>
              </a:rPr>
              <a:t>Exhibit </a:t>
            </a:r>
            <a:r>
              <a:rPr lang="en-GB" sz="3000" u="sng">
                <a:solidFill>
                  <a:schemeClr val="hlink"/>
                </a:solidFill>
                <a:hlinkClick r:id="rId12"/>
              </a:rPr>
              <a:t>8: Channels</a:t>
            </a:r>
            <a:endParaRPr sz="3000"/>
          </a:p>
        </p:txBody>
      </p:sp>
      <p:sp>
        <p:nvSpPr>
          <p:cNvPr id="507" name="Shape 507"/>
          <p:cNvSpPr txBox="1"/>
          <p:nvPr/>
        </p:nvSpPr>
        <p:spPr>
          <a:xfrm>
            <a:off x="6292075" y="3611100"/>
            <a:ext cx="47832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13"/>
              </a:rPr>
              <a:t>Exhibit </a:t>
            </a:r>
            <a:r>
              <a:rPr lang="en-GB" sz="3000" u="sng">
                <a:solidFill>
                  <a:schemeClr val="hlink"/>
                </a:solidFill>
                <a:hlinkClick r:id="rId13"/>
              </a:rPr>
              <a:t>9: Prototype</a:t>
            </a:r>
            <a:endParaRPr sz="3000"/>
          </a:p>
        </p:txBody>
      </p:sp>
      <p:sp>
        <p:nvSpPr>
          <p:cNvPr id="508" name="Shape 508"/>
          <p:cNvSpPr txBox="1"/>
          <p:nvPr/>
        </p:nvSpPr>
        <p:spPr>
          <a:xfrm>
            <a:off x="6292075" y="4373100"/>
            <a:ext cx="5211600" cy="61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u="sng">
                <a:solidFill>
                  <a:schemeClr val="hlink"/>
                </a:solidFill>
                <a:hlinkClick r:id="rId14"/>
              </a:rPr>
              <a:t>Exhibit </a:t>
            </a:r>
            <a:r>
              <a:rPr lang="en-GB" sz="3000" u="sng">
                <a:solidFill>
                  <a:schemeClr val="hlink"/>
                </a:solidFill>
                <a:hlinkClick r:id="rId14"/>
              </a:rPr>
              <a:t>10: Revenue Stream</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2: Cost Structure</a:t>
            </a:r>
            <a:endParaRPr>
              <a:solidFill>
                <a:schemeClr val="dk2"/>
              </a:solidFill>
            </a:endParaRPr>
          </a:p>
        </p:txBody>
      </p:sp>
      <p:pic>
        <p:nvPicPr>
          <p:cNvPr id="514" name="Shape 514"/>
          <p:cNvPicPr preferRelativeResize="0"/>
          <p:nvPr/>
        </p:nvPicPr>
        <p:blipFill rotWithShape="1">
          <a:blip r:embed="rId3">
            <a:alphaModFix/>
          </a:blip>
          <a:srcRect/>
          <a:stretch/>
        </p:blipFill>
        <p:spPr>
          <a:xfrm>
            <a:off x="268478" y="5547346"/>
            <a:ext cx="1162050" cy="1063571"/>
          </a:xfrm>
          <a:prstGeom prst="rect">
            <a:avLst/>
          </a:prstGeom>
          <a:noFill/>
          <a:ln>
            <a:noFill/>
          </a:ln>
        </p:spPr>
      </p:pic>
      <p:pic>
        <p:nvPicPr>
          <p:cNvPr id="515" name="Shape 515"/>
          <p:cNvPicPr preferRelativeResize="0"/>
          <p:nvPr/>
        </p:nvPicPr>
        <p:blipFill>
          <a:blip r:embed="rId4">
            <a:alphaModFix/>
          </a:blip>
          <a:stretch>
            <a:fillRect/>
          </a:stretch>
        </p:blipFill>
        <p:spPr>
          <a:xfrm>
            <a:off x="1887725" y="881674"/>
            <a:ext cx="7904417" cy="5729250"/>
          </a:xfrm>
          <a:prstGeom prst="rect">
            <a:avLst/>
          </a:prstGeom>
          <a:noFill/>
          <a:ln>
            <a:noFill/>
          </a:ln>
        </p:spPr>
      </p:pic>
      <p:sp>
        <p:nvSpPr>
          <p:cNvPr id="516" name="Shape 516"/>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5"/>
              </a:rPr>
              <a:t>Back</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3: Projection</a:t>
            </a:r>
            <a:endParaRPr>
              <a:solidFill>
                <a:schemeClr val="dk2"/>
              </a:solidFill>
            </a:endParaRPr>
          </a:p>
        </p:txBody>
      </p:sp>
      <p:pic>
        <p:nvPicPr>
          <p:cNvPr id="522" name="Shape 522"/>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523" name="Shape 523"/>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pic>
        <p:nvPicPr>
          <p:cNvPr id="524" name="Shape 524"/>
          <p:cNvPicPr preferRelativeResize="0"/>
          <p:nvPr/>
        </p:nvPicPr>
        <p:blipFill>
          <a:blip r:embed="rId5">
            <a:alphaModFix/>
          </a:blip>
          <a:stretch>
            <a:fillRect/>
          </a:stretch>
        </p:blipFill>
        <p:spPr>
          <a:xfrm>
            <a:off x="1339600" y="907350"/>
            <a:ext cx="9826075" cy="494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4: Supply Chain</a:t>
            </a:r>
            <a:endParaRPr>
              <a:solidFill>
                <a:schemeClr val="dk2"/>
              </a:solidFill>
            </a:endParaRPr>
          </a:p>
        </p:txBody>
      </p:sp>
      <p:pic>
        <p:nvPicPr>
          <p:cNvPr id="530" name="Shape 530"/>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531" name="Shape 531"/>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grpSp>
        <p:nvGrpSpPr>
          <p:cNvPr id="532" name="Shape 532"/>
          <p:cNvGrpSpPr/>
          <p:nvPr/>
        </p:nvGrpSpPr>
        <p:grpSpPr>
          <a:xfrm>
            <a:off x="8336867" y="834526"/>
            <a:ext cx="1049464" cy="970661"/>
            <a:chOff x="1188725" y="2986300"/>
            <a:chExt cx="1905000" cy="1922100"/>
          </a:xfrm>
        </p:grpSpPr>
        <p:pic>
          <p:nvPicPr>
            <p:cNvPr id="533" name="Shape 533"/>
            <p:cNvPicPr preferRelativeResize="0"/>
            <p:nvPr/>
          </p:nvPicPr>
          <p:blipFill>
            <a:blip r:embed="rId5">
              <a:alphaModFix/>
            </a:blip>
            <a:stretch>
              <a:fillRect/>
            </a:stretch>
          </p:blipFill>
          <p:spPr>
            <a:xfrm>
              <a:off x="1245225" y="3116400"/>
              <a:ext cx="1792000" cy="1792000"/>
            </a:xfrm>
            <a:prstGeom prst="rect">
              <a:avLst/>
            </a:prstGeom>
            <a:noFill/>
            <a:ln>
              <a:noFill/>
            </a:ln>
          </p:spPr>
        </p:pic>
        <p:sp>
          <p:nvSpPr>
            <p:cNvPr id="534" name="Shape 534"/>
            <p:cNvSpPr/>
            <p:nvPr/>
          </p:nvSpPr>
          <p:spPr>
            <a:xfrm>
              <a:off x="1188725" y="2986300"/>
              <a:ext cx="1905000" cy="19050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35" name="Shape 535"/>
          <p:cNvSpPr txBox="1"/>
          <p:nvPr/>
        </p:nvSpPr>
        <p:spPr>
          <a:xfrm>
            <a:off x="9516156" y="1115278"/>
            <a:ext cx="1514100" cy="34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Customers</a:t>
            </a:r>
            <a:endParaRPr sz="2000" b="1"/>
          </a:p>
        </p:txBody>
      </p:sp>
      <p:grpSp>
        <p:nvGrpSpPr>
          <p:cNvPr id="536" name="Shape 536"/>
          <p:cNvGrpSpPr/>
          <p:nvPr/>
        </p:nvGrpSpPr>
        <p:grpSpPr>
          <a:xfrm>
            <a:off x="2566294" y="2365674"/>
            <a:ext cx="1043914" cy="1109316"/>
            <a:chOff x="3739375" y="4682725"/>
            <a:chExt cx="1905000" cy="2119375"/>
          </a:xfrm>
        </p:grpSpPr>
        <p:pic>
          <p:nvPicPr>
            <p:cNvPr id="537" name="Shape 537"/>
            <p:cNvPicPr preferRelativeResize="0"/>
            <p:nvPr/>
          </p:nvPicPr>
          <p:blipFill>
            <a:blip r:embed="rId6">
              <a:alphaModFix/>
            </a:blip>
            <a:stretch>
              <a:fillRect/>
            </a:stretch>
          </p:blipFill>
          <p:spPr>
            <a:xfrm>
              <a:off x="3739375" y="4682725"/>
              <a:ext cx="1905000" cy="1904977"/>
            </a:xfrm>
            <a:prstGeom prst="rect">
              <a:avLst/>
            </a:prstGeom>
            <a:noFill/>
            <a:ln>
              <a:noFill/>
            </a:ln>
          </p:spPr>
        </p:pic>
        <p:sp>
          <p:nvSpPr>
            <p:cNvPr id="538" name="Shape 538"/>
            <p:cNvSpPr/>
            <p:nvPr/>
          </p:nvSpPr>
          <p:spPr>
            <a:xfrm>
              <a:off x="3739375" y="4897100"/>
              <a:ext cx="1905000" cy="19050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539" name="Shape 539"/>
          <p:cNvSpPr txBox="1"/>
          <p:nvPr/>
        </p:nvSpPr>
        <p:spPr>
          <a:xfrm>
            <a:off x="2171700" y="3423275"/>
            <a:ext cx="1890900" cy="34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Supermarkets/ Food Stores</a:t>
            </a:r>
            <a:endParaRPr sz="2000" b="1"/>
          </a:p>
          <a:p>
            <a:pPr marL="0" lvl="0" indent="0" rtl="0">
              <a:spcBef>
                <a:spcPts val="0"/>
              </a:spcBef>
              <a:spcAft>
                <a:spcPts val="0"/>
              </a:spcAft>
              <a:buNone/>
            </a:pPr>
            <a:r>
              <a:rPr lang="en-GB" sz="2000" b="1"/>
              <a:t>/ Markets</a:t>
            </a:r>
            <a:endParaRPr sz="2000" b="1"/>
          </a:p>
        </p:txBody>
      </p:sp>
      <p:grpSp>
        <p:nvGrpSpPr>
          <p:cNvPr id="540" name="Shape 540"/>
          <p:cNvGrpSpPr/>
          <p:nvPr/>
        </p:nvGrpSpPr>
        <p:grpSpPr>
          <a:xfrm>
            <a:off x="8198511" y="3082970"/>
            <a:ext cx="4150384" cy="1145971"/>
            <a:chOff x="9413937" y="2150810"/>
            <a:chExt cx="5010121" cy="1435155"/>
          </a:xfrm>
        </p:grpSpPr>
        <p:grpSp>
          <p:nvGrpSpPr>
            <p:cNvPr id="541" name="Shape 541"/>
            <p:cNvGrpSpPr/>
            <p:nvPr/>
          </p:nvGrpSpPr>
          <p:grpSpPr>
            <a:xfrm>
              <a:off x="9413937" y="2150810"/>
              <a:ext cx="1482649" cy="1435155"/>
              <a:chOff x="9504325" y="996100"/>
              <a:chExt cx="2179725" cy="2194763"/>
            </a:xfrm>
          </p:grpSpPr>
          <p:pic>
            <p:nvPicPr>
              <p:cNvPr id="542" name="Shape 542"/>
              <p:cNvPicPr preferRelativeResize="0"/>
              <p:nvPr/>
            </p:nvPicPr>
            <p:blipFill>
              <a:blip r:embed="rId7">
                <a:alphaModFix/>
              </a:blip>
              <a:stretch>
                <a:fillRect/>
              </a:stretch>
            </p:blipFill>
            <p:spPr>
              <a:xfrm>
                <a:off x="9504325" y="996100"/>
                <a:ext cx="2179725" cy="2179725"/>
              </a:xfrm>
              <a:prstGeom prst="rect">
                <a:avLst/>
              </a:prstGeom>
              <a:noFill/>
              <a:ln>
                <a:noFill/>
              </a:ln>
            </p:spPr>
          </p:pic>
          <p:sp>
            <p:nvSpPr>
              <p:cNvPr id="543" name="Shape 543"/>
              <p:cNvSpPr/>
              <p:nvPr/>
            </p:nvSpPr>
            <p:spPr>
              <a:xfrm>
                <a:off x="9659925" y="1285863"/>
                <a:ext cx="1905000" cy="19050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544" name="Shape 544"/>
            <p:cNvSpPr txBox="1"/>
            <p:nvPr/>
          </p:nvSpPr>
          <p:spPr>
            <a:xfrm>
              <a:off x="10998658" y="2745624"/>
              <a:ext cx="3425400" cy="43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Powder</a:t>
              </a:r>
              <a:endParaRPr sz="2000" b="1"/>
            </a:p>
          </p:txBody>
        </p:sp>
      </p:grpSp>
      <p:grpSp>
        <p:nvGrpSpPr>
          <p:cNvPr id="545" name="Shape 545"/>
          <p:cNvGrpSpPr/>
          <p:nvPr/>
        </p:nvGrpSpPr>
        <p:grpSpPr>
          <a:xfrm rot="-2363618">
            <a:off x="6259229" y="1358501"/>
            <a:ext cx="2226324" cy="1936429"/>
            <a:chOff x="7205630" y="-150604"/>
            <a:chExt cx="2062965" cy="2384100"/>
          </a:xfrm>
        </p:grpSpPr>
        <p:cxnSp>
          <p:nvCxnSpPr>
            <p:cNvPr id="546" name="Shape 546"/>
            <p:cNvCxnSpPr>
              <a:stCxn id="547" idx="6"/>
              <a:endCxn id="548" idx="2"/>
            </p:cNvCxnSpPr>
            <p:nvPr/>
          </p:nvCxnSpPr>
          <p:spPr>
            <a:xfrm rot="-7892903" flipH="1">
              <a:off x="7440877" y="331392"/>
              <a:ext cx="1592606" cy="1420108"/>
            </a:xfrm>
            <a:prstGeom prst="straightConnector1">
              <a:avLst/>
            </a:prstGeom>
            <a:noFill/>
            <a:ln w="38100" cap="flat" cmpd="sng">
              <a:solidFill>
                <a:srgbClr val="0B5394"/>
              </a:solidFill>
              <a:prstDash val="lgDash"/>
              <a:round/>
              <a:headEnd type="none" w="med" len="med"/>
              <a:tailEnd type="triangle" w="med" len="med"/>
            </a:ln>
          </p:spPr>
        </p:cxnSp>
        <p:sp>
          <p:nvSpPr>
            <p:cNvPr id="548" name="Shape 548"/>
            <p:cNvSpPr/>
            <p:nvPr/>
          </p:nvSpPr>
          <p:spPr>
            <a:xfrm>
              <a:off x="9150995"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7205630"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9" name="Shape 549"/>
          <p:cNvGrpSpPr/>
          <p:nvPr/>
        </p:nvGrpSpPr>
        <p:grpSpPr>
          <a:xfrm>
            <a:off x="8337236" y="2006595"/>
            <a:ext cx="3618916" cy="1005019"/>
            <a:chOff x="9526330" y="352065"/>
            <a:chExt cx="4368561" cy="1258634"/>
          </a:xfrm>
        </p:grpSpPr>
        <p:grpSp>
          <p:nvGrpSpPr>
            <p:cNvPr id="550" name="Shape 550"/>
            <p:cNvGrpSpPr/>
            <p:nvPr/>
          </p:nvGrpSpPr>
          <p:grpSpPr>
            <a:xfrm>
              <a:off x="9526330" y="352065"/>
              <a:ext cx="1271016" cy="1258634"/>
              <a:chOff x="9659925" y="4530313"/>
              <a:chExt cx="1905000" cy="1905000"/>
            </a:xfrm>
          </p:grpSpPr>
          <p:pic>
            <p:nvPicPr>
              <p:cNvPr id="551" name="Shape 551"/>
              <p:cNvPicPr preferRelativeResize="0"/>
              <p:nvPr/>
            </p:nvPicPr>
            <p:blipFill>
              <a:blip r:embed="rId8">
                <a:alphaModFix/>
              </a:blip>
              <a:stretch>
                <a:fillRect/>
              </a:stretch>
            </p:blipFill>
            <p:spPr>
              <a:xfrm>
                <a:off x="9812325" y="4720654"/>
                <a:ext cx="1563725" cy="1563725"/>
              </a:xfrm>
              <a:prstGeom prst="rect">
                <a:avLst/>
              </a:prstGeom>
              <a:noFill/>
              <a:ln>
                <a:noFill/>
              </a:ln>
            </p:spPr>
          </p:pic>
          <p:sp>
            <p:nvSpPr>
              <p:cNvPr id="552" name="Shape 552"/>
              <p:cNvSpPr/>
              <p:nvPr/>
            </p:nvSpPr>
            <p:spPr>
              <a:xfrm>
                <a:off x="9659925" y="4530313"/>
                <a:ext cx="1905000" cy="19050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553" name="Shape 553"/>
            <p:cNvSpPr txBox="1"/>
            <p:nvPr/>
          </p:nvSpPr>
          <p:spPr>
            <a:xfrm>
              <a:off x="10936591" y="846216"/>
              <a:ext cx="2958300" cy="43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a:t>Soup Kitchens</a:t>
              </a:r>
              <a:endParaRPr sz="2000" b="1"/>
            </a:p>
          </p:txBody>
        </p:sp>
      </p:grpSp>
      <p:grpSp>
        <p:nvGrpSpPr>
          <p:cNvPr id="554" name="Shape 554"/>
          <p:cNvGrpSpPr/>
          <p:nvPr/>
        </p:nvGrpSpPr>
        <p:grpSpPr>
          <a:xfrm>
            <a:off x="8337236" y="4563394"/>
            <a:ext cx="2623773" cy="951396"/>
            <a:chOff x="9548913" y="4223534"/>
            <a:chExt cx="3167278" cy="1191479"/>
          </a:xfrm>
        </p:grpSpPr>
        <p:grpSp>
          <p:nvGrpSpPr>
            <p:cNvPr id="555" name="Shape 555"/>
            <p:cNvGrpSpPr/>
            <p:nvPr/>
          </p:nvGrpSpPr>
          <p:grpSpPr>
            <a:xfrm>
              <a:off x="9548913" y="4223534"/>
              <a:ext cx="1241614" cy="1191479"/>
              <a:chOff x="7769925" y="3737102"/>
              <a:chExt cx="2179800" cy="2179800"/>
            </a:xfrm>
          </p:grpSpPr>
          <p:pic>
            <p:nvPicPr>
              <p:cNvPr id="556" name="Shape 556"/>
              <p:cNvPicPr preferRelativeResize="0"/>
              <p:nvPr/>
            </p:nvPicPr>
            <p:blipFill>
              <a:blip r:embed="rId9">
                <a:alphaModFix/>
              </a:blip>
              <a:stretch>
                <a:fillRect/>
              </a:stretch>
            </p:blipFill>
            <p:spPr>
              <a:xfrm>
                <a:off x="7907335" y="3889500"/>
                <a:ext cx="1905000" cy="1905000"/>
              </a:xfrm>
              <a:prstGeom prst="rect">
                <a:avLst/>
              </a:prstGeom>
              <a:noFill/>
              <a:ln>
                <a:noFill/>
              </a:ln>
            </p:spPr>
          </p:pic>
          <p:sp>
            <p:nvSpPr>
              <p:cNvPr id="557" name="Shape 557"/>
              <p:cNvSpPr/>
              <p:nvPr/>
            </p:nvSpPr>
            <p:spPr>
              <a:xfrm>
                <a:off x="7769925" y="3737102"/>
                <a:ext cx="2179800" cy="21798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558" name="Shape 558"/>
            <p:cNvSpPr txBox="1"/>
            <p:nvPr/>
          </p:nvSpPr>
          <p:spPr>
            <a:xfrm>
              <a:off x="10601492" y="4601780"/>
              <a:ext cx="2114700" cy="43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t>Compost</a:t>
              </a:r>
              <a:endParaRPr sz="2000" b="1"/>
            </a:p>
          </p:txBody>
        </p:sp>
      </p:grpSp>
      <p:cxnSp>
        <p:nvCxnSpPr>
          <p:cNvPr id="559" name="Shape 559"/>
          <p:cNvCxnSpPr/>
          <p:nvPr/>
        </p:nvCxnSpPr>
        <p:spPr>
          <a:xfrm rot="10800000" flipH="1">
            <a:off x="3774277" y="3135122"/>
            <a:ext cx="1274700" cy="8700"/>
          </a:xfrm>
          <a:prstGeom prst="straightConnector1">
            <a:avLst/>
          </a:prstGeom>
          <a:noFill/>
          <a:ln w="38100" cap="flat" cmpd="sng">
            <a:solidFill>
              <a:srgbClr val="0B5394"/>
            </a:solidFill>
            <a:prstDash val="lgDash"/>
            <a:round/>
            <a:headEnd type="oval" w="med" len="med"/>
            <a:tailEnd type="triangle" w="med" len="med"/>
          </a:ln>
        </p:spPr>
      </p:cxnSp>
      <p:sp>
        <p:nvSpPr>
          <p:cNvPr id="560" name="Shape 560"/>
          <p:cNvSpPr txBox="1"/>
          <p:nvPr/>
        </p:nvSpPr>
        <p:spPr>
          <a:xfrm>
            <a:off x="2047403" y="5849299"/>
            <a:ext cx="21534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Vendors</a:t>
            </a:r>
            <a:endParaRPr sz="2400" b="1">
              <a:solidFill>
                <a:srgbClr val="1C4587"/>
              </a:solidFill>
            </a:endParaRPr>
          </a:p>
        </p:txBody>
      </p:sp>
      <p:sp>
        <p:nvSpPr>
          <p:cNvPr id="561" name="Shape 561"/>
          <p:cNvSpPr txBox="1"/>
          <p:nvPr/>
        </p:nvSpPr>
        <p:spPr>
          <a:xfrm>
            <a:off x="8225157" y="5849298"/>
            <a:ext cx="23019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Redistribution</a:t>
            </a:r>
            <a:endParaRPr sz="2400" b="1">
              <a:solidFill>
                <a:srgbClr val="1C4587"/>
              </a:solidFill>
            </a:endParaRPr>
          </a:p>
        </p:txBody>
      </p:sp>
      <p:sp>
        <p:nvSpPr>
          <p:cNvPr id="562" name="Shape 562"/>
          <p:cNvSpPr txBox="1"/>
          <p:nvPr/>
        </p:nvSpPr>
        <p:spPr>
          <a:xfrm>
            <a:off x="238900" y="2550915"/>
            <a:ext cx="2201400" cy="78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800">
                <a:latin typeface="Calibri"/>
                <a:ea typeface="Calibri"/>
                <a:cs typeface="Calibri"/>
                <a:sym typeface="Calibri"/>
              </a:rPr>
              <a:t>Our</a:t>
            </a:r>
            <a:endParaRPr sz="2800">
              <a:latin typeface="Calibri"/>
              <a:ea typeface="Calibri"/>
              <a:cs typeface="Calibri"/>
              <a:sym typeface="Calibri"/>
            </a:endParaRPr>
          </a:p>
          <a:p>
            <a:pPr marL="0" lvl="0" indent="0" rtl="0">
              <a:spcBef>
                <a:spcPts val="0"/>
              </a:spcBef>
              <a:spcAft>
                <a:spcPts val="0"/>
              </a:spcAft>
              <a:buNone/>
            </a:pPr>
            <a:r>
              <a:rPr lang="en-GB" sz="2800">
                <a:latin typeface="Calibri"/>
                <a:ea typeface="Calibri"/>
                <a:cs typeface="Calibri"/>
                <a:sym typeface="Calibri"/>
              </a:rPr>
              <a:t>Business Model</a:t>
            </a:r>
            <a:endParaRPr sz="2800">
              <a:latin typeface="Calibri"/>
              <a:ea typeface="Calibri"/>
              <a:cs typeface="Calibri"/>
              <a:sym typeface="Calibri"/>
            </a:endParaRPr>
          </a:p>
        </p:txBody>
      </p:sp>
      <p:sp>
        <p:nvSpPr>
          <p:cNvPr id="563" name="Shape 563"/>
          <p:cNvSpPr/>
          <p:nvPr/>
        </p:nvSpPr>
        <p:spPr>
          <a:xfrm>
            <a:off x="5239430" y="2522590"/>
            <a:ext cx="1043700" cy="997200"/>
          </a:xfrm>
          <a:prstGeom prst="ellipse">
            <a:avLst/>
          </a:prstGeom>
          <a:noFill/>
          <a:ln w="1524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4" name="Shape 564"/>
          <p:cNvSpPr txBox="1"/>
          <p:nvPr/>
        </p:nvSpPr>
        <p:spPr>
          <a:xfrm>
            <a:off x="4684602" y="5849299"/>
            <a:ext cx="21534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1C4587"/>
                </a:solidFill>
              </a:rPr>
              <a:t>Platform</a:t>
            </a:r>
            <a:endParaRPr sz="2400" b="1">
              <a:solidFill>
                <a:srgbClr val="1C4587"/>
              </a:solidFill>
            </a:endParaRPr>
          </a:p>
        </p:txBody>
      </p:sp>
      <p:grpSp>
        <p:nvGrpSpPr>
          <p:cNvPr id="565" name="Shape 565"/>
          <p:cNvGrpSpPr/>
          <p:nvPr/>
        </p:nvGrpSpPr>
        <p:grpSpPr>
          <a:xfrm rot="-822319">
            <a:off x="6456765" y="2443978"/>
            <a:ext cx="1706597" cy="696112"/>
            <a:chOff x="7205630" y="606296"/>
            <a:chExt cx="2062965" cy="870600"/>
          </a:xfrm>
        </p:grpSpPr>
        <p:cxnSp>
          <p:nvCxnSpPr>
            <p:cNvPr id="566" name="Shape 566"/>
            <p:cNvCxnSpPr>
              <a:stCxn id="567" idx="6"/>
              <a:endCxn id="568" idx="2"/>
            </p:cNvCxnSpPr>
            <p:nvPr/>
          </p:nvCxnSpPr>
          <p:spPr>
            <a:xfrm rot="-9948243" flipH="1">
              <a:off x="7349678" y="817455"/>
              <a:ext cx="1775004" cy="448282"/>
            </a:xfrm>
            <a:prstGeom prst="straightConnector1">
              <a:avLst/>
            </a:prstGeom>
            <a:noFill/>
            <a:ln w="38100" cap="flat" cmpd="sng">
              <a:solidFill>
                <a:srgbClr val="0B5394"/>
              </a:solidFill>
              <a:prstDash val="lgDash"/>
              <a:round/>
              <a:headEnd type="none" w="med" len="med"/>
              <a:tailEnd type="triangle" w="med" len="med"/>
            </a:ln>
          </p:spPr>
        </p:cxnSp>
        <p:sp>
          <p:nvSpPr>
            <p:cNvPr id="568" name="Shape 568"/>
            <p:cNvSpPr/>
            <p:nvPr/>
          </p:nvSpPr>
          <p:spPr>
            <a:xfrm>
              <a:off x="9150995"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7205630"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69" name="Shape 569"/>
          <p:cNvGrpSpPr/>
          <p:nvPr/>
        </p:nvGrpSpPr>
        <p:grpSpPr>
          <a:xfrm rot="1519898">
            <a:off x="6459038" y="2714017"/>
            <a:ext cx="1701551" cy="1166068"/>
            <a:chOff x="7205630" y="314696"/>
            <a:chExt cx="2062965" cy="1453800"/>
          </a:xfrm>
        </p:grpSpPr>
        <p:cxnSp>
          <p:nvCxnSpPr>
            <p:cNvPr id="570" name="Shape 570"/>
            <p:cNvCxnSpPr>
              <a:stCxn id="571" idx="6"/>
              <a:endCxn id="572" idx="2"/>
            </p:cNvCxnSpPr>
            <p:nvPr/>
          </p:nvCxnSpPr>
          <p:spPr>
            <a:xfrm rot="-1569015">
              <a:off x="7412369" y="638836"/>
              <a:ext cx="1649322" cy="805520"/>
            </a:xfrm>
            <a:prstGeom prst="straightConnector1">
              <a:avLst/>
            </a:prstGeom>
            <a:noFill/>
            <a:ln w="38100" cap="flat" cmpd="sng">
              <a:solidFill>
                <a:srgbClr val="0B5394"/>
              </a:solidFill>
              <a:prstDash val="lgDash"/>
              <a:round/>
              <a:headEnd type="none" w="med" len="med"/>
              <a:tailEnd type="triangle" w="med" len="med"/>
            </a:ln>
          </p:spPr>
        </p:cxnSp>
        <p:sp>
          <p:nvSpPr>
            <p:cNvPr id="572" name="Shape 572"/>
            <p:cNvSpPr/>
            <p:nvPr/>
          </p:nvSpPr>
          <p:spPr>
            <a:xfrm>
              <a:off x="9150995"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7205630"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73" name="Shape 573"/>
          <p:cNvGrpSpPr/>
          <p:nvPr/>
        </p:nvGrpSpPr>
        <p:grpSpPr>
          <a:xfrm rot="3094138">
            <a:off x="6031516" y="2839498"/>
            <a:ext cx="2557912" cy="2207194"/>
            <a:chOff x="7205630" y="-346504"/>
            <a:chExt cx="2062965" cy="2775900"/>
          </a:xfrm>
        </p:grpSpPr>
        <p:cxnSp>
          <p:nvCxnSpPr>
            <p:cNvPr id="574" name="Shape 574"/>
            <p:cNvCxnSpPr>
              <a:stCxn id="575" idx="6"/>
              <a:endCxn id="576" idx="2"/>
            </p:cNvCxnSpPr>
            <p:nvPr/>
          </p:nvCxnSpPr>
          <p:spPr>
            <a:xfrm rot="-3775034">
              <a:off x="7457655" y="150360"/>
              <a:ext cx="1559050" cy="1782172"/>
            </a:xfrm>
            <a:prstGeom prst="straightConnector1">
              <a:avLst/>
            </a:prstGeom>
            <a:noFill/>
            <a:ln w="38100" cap="flat" cmpd="sng">
              <a:solidFill>
                <a:srgbClr val="0B5394"/>
              </a:solidFill>
              <a:prstDash val="lgDash"/>
              <a:round/>
              <a:headEnd type="none" w="med" len="med"/>
              <a:tailEnd type="triangle" w="med" len="med"/>
            </a:ln>
          </p:spPr>
        </p:cxnSp>
        <p:sp>
          <p:nvSpPr>
            <p:cNvPr id="576" name="Shape 576"/>
            <p:cNvSpPr/>
            <p:nvPr/>
          </p:nvSpPr>
          <p:spPr>
            <a:xfrm>
              <a:off x="9150995"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7205630" y="981296"/>
              <a:ext cx="117600" cy="1206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7" name="Shape 577"/>
          <p:cNvSpPr/>
          <p:nvPr/>
        </p:nvSpPr>
        <p:spPr>
          <a:xfrm>
            <a:off x="6452200" y="2873600"/>
            <a:ext cx="207000" cy="209400"/>
          </a:xfrm>
          <a:prstGeom prst="ellipse">
            <a:avLst/>
          </a:prstGeom>
          <a:solidFill>
            <a:schemeClr val="lt2"/>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5: Roadmap</a:t>
            </a:r>
            <a:endParaRPr>
              <a:solidFill>
                <a:schemeClr val="dk2"/>
              </a:solidFill>
            </a:endParaRPr>
          </a:p>
        </p:txBody>
      </p:sp>
      <p:pic>
        <p:nvPicPr>
          <p:cNvPr id="583" name="Shape 583"/>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584" name="Shape 584"/>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
        <p:nvSpPr>
          <p:cNvPr id="585" name="Shape 585"/>
          <p:cNvSpPr txBox="1"/>
          <p:nvPr/>
        </p:nvSpPr>
        <p:spPr>
          <a:xfrm>
            <a:off x="4615025" y="1613325"/>
            <a:ext cx="2402100" cy="18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86" name="Shape 586"/>
          <p:cNvSpPr txBox="1"/>
          <p:nvPr/>
        </p:nvSpPr>
        <p:spPr>
          <a:xfrm>
            <a:off x="6977225" y="3928375"/>
            <a:ext cx="2402100" cy="181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87" name="Shape 587"/>
          <p:cNvSpPr txBox="1"/>
          <p:nvPr/>
        </p:nvSpPr>
        <p:spPr>
          <a:xfrm>
            <a:off x="933625" y="5932575"/>
            <a:ext cx="11424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588" name="Shape 588"/>
          <p:cNvSpPr txBox="1"/>
          <p:nvPr/>
        </p:nvSpPr>
        <p:spPr>
          <a:xfrm>
            <a:off x="3218250"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589" name="Shape 589"/>
          <p:cNvSpPr txBox="1"/>
          <p:nvPr/>
        </p:nvSpPr>
        <p:spPr>
          <a:xfrm>
            <a:off x="558587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590" name="Shape 590"/>
          <p:cNvSpPr txBox="1"/>
          <p:nvPr/>
        </p:nvSpPr>
        <p:spPr>
          <a:xfrm>
            <a:off x="800092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sp>
        <p:nvSpPr>
          <p:cNvPr id="591" name="Shape 591"/>
          <p:cNvSpPr txBox="1"/>
          <p:nvPr/>
        </p:nvSpPr>
        <p:spPr>
          <a:xfrm>
            <a:off x="10263275" y="5932575"/>
            <a:ext cx="1468800" cy="4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p>
        </p:txBody>
      </p:sp>
      <p:graphicFrame>
        <p:nvGraphicFramePr>
          <p:cNvPr id="592" name="Shape 592"/>
          <p:cNvGraphicFramePr/>
          <p:nvPr/>
        </p:nvGraphicFramePr>
        <p:xfrm>
          <a:off x="838250" y="1003725"/>
          <a:ext cx="3000000" cy="3000000"/>
        </p:xfrm>
        <a:graphic>
          <a:graphicData uri="http://schemas.openxmlformats.org/drawingml/2006/table">
            <a:tbl>
              <a:tblPr>
                <a:noFill/>
                <a:tableStyleId>{6AAF7F24-0943-4E90-B302-6BB0BA3A9D81}</a:tableStyleId>
              </a:tblPr>
              <a:tblGrid>
                <a:gridCol w="2062325">
                  <a:extLst>
                    <a:ext uri="{9D8B030D-6E8A-4147-A177-3AD203B41FA5}">
                      <a16:colId xmlns:a16="http://schemas.microsoft.com/office/drawing/2014/main" val="20000"/>
                    </a:ext>
                  </a:extLst>
                </a:gridCol>
                <a:gridCol w="2062325">
                  <a:extLst>
                    <a:ext uri="{9D8B030D-6E8A-4147-A177-3AD203B41FA5}">
                      <a16:colId xmlns:a16="http://schemas.microsoft.com/office/drawing/2014/main" val="20001"/>
                    </a:ext>
                  </a:extLst>
                </a:gridCol>
                <a:gridCol w="2062325">
                  <a:extLst>
                    <a:ext uri="{9D8B030D-6E8A-4147-A177-3AD203B41FA5}">
                      <a16:colId xmlns:a16="http://schemas.microsoft.com/office/drawing/2014/main" val="20002"/>
                    </a:ext>
                  </a:extLst>
                </a:gridCol>
                <a:gridCol w="2062325">
                  <a:extLst>
                    <a:ext uri="{9D8B030D-6E8A-4147-A177-3AD203B41FA5}">
                      <a16:colId xmlns:a16="http://schemas.microsoft.com/office/drawing/2014/main" val="20003"/>
                    </a:ext>
                  </a:extLst>
                </a:gridCol>
                <a:gridCol w="2062325">
                  <a:extLst>
                    <a:ext uri="{9D8B030D-6E8A-4147-A177-3AD203B41FA5}">
                      <a16:colId xmlns:a16="http://schemas.microsoft.com/office/drawing/2014/main" val="20004"/>
                    </a:ext>
                  </a:extLst>
                </a:gridCol>
              </a:tblGrid>
              <a:tr h="676225">
                <a:tc>
                  <a:txBody>
                    <a:bodyPr/>
                    <a:lstStyle/>
                    <a:p>
                      <a:pPr marL="0" lvl="0" indent="0" rtl="0">
                        <a:spcBef>
                          <a:spcPts val="0"/>
                        </a:spcBef>
                        <a:spcAft>
                          <a:spcPts val="0"/>
                        </a:spcAft>
                        <a:buClr>
                          <a:schemeClr val="dk1"/>
                        </a:buClr>
                        <a:buSzPts val="1100"/>
                        <a:buFont typeface="Arial"/>
                        <a:buNone/>
                      </a:pPr>
                      <a:r>
                        <a:rPr lang="en-GB" sz="1800">
                          <a:solidFill>
                            <a:schemeClr val="dk1"/>
                          </a:solidFill>
                        </a:rPr>
                        <a:t>Year 1</a:t>
                      </a:r>
                      <a:endParaRPr sz="1800"/>
                    </a:p>
                  </a:txBody>
                  <a:tcPr marL="91425" marR="91425" marT="91425" marB="91425"/>
                </a:tc>
                <a:tc>
                  <a:txBody>
                    <a:bodyPr/>
                    <a:lstStyle/>
                    <a:p>
                      <a:pPr marL="0" lvl="0" indent="0" rtl="0">
                        <a:spcBef>
                          <a:spcPts val="0"/>
                        </a:spcBef>
                        <a:spcAft>
                          <a:spcPts val="0"/>
                        </a:spcAft>
                        <a:buNone/>
                      </a:pPr>
                      <a:r>
                        <a:rPr lang="en-GB" sz="1800">
                          <a:solidFill>
                            <a:schemeClr val="dk1"/>
                          </a:solidFill>
                        </a:rPr>
                        <a:t>Year 2</a:t>
                      </a:r>
                      <a:endParaRPr sz="18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GB" sz="1800">
                          <a:solidFill>
                            <a:schemeClr val="dk1"/>
                          </a:solidFill>
                        </a:rPr>
                        <a:t>Year 3</a:t>
                      </a:r>
                      <a:endParaRPr sz="1800">
                        <a:solidFill>
                          <a:schemeClr val="dk1"/>
                        </a:solidFill>
                      </a:endParaRPr>
                    </a:p>
                    <a:p>
                      <a:pPr marL="0" lvl="0" indent="0" rtl="0">
                        <a:spcBef>
                          <a:spcPts val="0"/>
                        </a:spcBef>
                        <a:spcAft>
                          <a:spcPts val="0"/>
                        </a:spcAft>
                        <a:buNone/>
                      </a:pPr>
                      <a:endParaRPr sz="18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GB" sz="1800">
                          <a:solidFill>
                            <a:schemeClr val="dk1"/>
                          </a:solidFill>
                        </a:rPr>
                        <a:t>Year 4</a:t>
                      </a:r>
                      <a:endParaRPr sz="18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GB" sz="1800">
                          <a:solidFill>
                            <a:schemeClr val="dk1"/>
                          </a:solidFill>
                        </a:rPr>
                        <a:t>Year 5</a:t>
                      </a:r>
                      <a:endParaRPr sz="1800"/>
                    </a:p>
                  </a:txBody>
                  <a:tcPr marL="91425" marR="91425" marT="91425" marB="91425"/>
                </a:tc>
                <a:extLst>
                  <a:ext uri="{0D108BD9-81ED-4DB2-BD59-A6C34878D82A}">
                    <a16:rowId xmlns:a16="http://schemas.microsoft.com/office/drawing/2014/main" val="10000"/>
                  </a:ext>
                </a:extLst>
              </a:tr>
              <a:tr h="261925">
                <a:tc rowSpan="4">
                  <a:txBody>
                    <a:bodyPr/>
                    <a:lstStyle/>
                    <a:p>
                      <a:pPr marL="0" lvl="0" indent="0" rtl="0">
                        <a:spcBef>
                          <a:spcPts val="0"/>
                        </a:spcBef>
                        <a:spcAft>
                          <a:spcPts val="0"/>
                        </a:spcAft>
                        <a:buNone/>
                      </a:pPr>
                      <a:r>
                        <a:rPr lang="en-GB" sz="1800">
                          <a:solidFill>
                            <a:schemeClr val="dk1"/>
                          </a:solidFill>
                        </a:rPr>
                        <a:t>Build &amp; refine app</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GB" sz="1800">
                          <a:solidFill>
                            <a:schemeClr val="dk1"/>
                          </a:solidFill>
                        </a:rPr>
                        <a:t>Intensive onboarding of core customers: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20,000 app users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Major Supermarket Chains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Willing Hearts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Composting facilities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Powder-processing</a:t>
                      </a:r>
                      <a:endParaRPr sz="1800">
                        <a:solidFill>
                          <a:schemeClr val="dk1"/>
                        </a:solidFill>
                      </a:endParaRPr>
                    </a:p>
                  </a:txBody>
                  <a:tcPr marL="91425" marR="91425" marT="91425" marB="91425"/>
                </a:tc>
                <a:tc rowSpan="4">
                  <a:txBody>
                    <a:bodyPr/>
                    <a:lstStyle/>
                    <a:p>
                      <a:pPr marL="0" lvl="0" indent="0" rtl="0">
                        <a:spcBef>
                          <a:spcPts val="0"/>
                        </a:spcBef>
                        <a:spcAft>
                          <a:spcPts val="0"/>
                        </a:spcAft>
                        <a:buNone/>
                      </a:pPr>
                      <a:r>
                        <a:rPr lang="en-GB" sz="1800">
                          <a:solidFill>
                            <a:schemeClr val="dk1"/>
                          </a:solidFill>
                        </a:rPr>
                        <a:t>Customer Acquisition</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GB" sz="1800">
                          <a:solidFill>
                            <a:schemeClr val="dk1"/>
                          </a:solidFill>
                        </a:rPr>
                        <a:t>Onboarding of vendors: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Bakeries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Wet markets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Hawker Centres</a:t>
                      </a:r>
                      <a:endParaRPr sz="1800">
                        <a:solidFill>
                          <a:schemeClr val="dk1"/>
                        </a:solidFill>
                      </a:endParaRPr>
                    </a:p>
                    <a:p>
                      <a:pPr marL="457200" lvl="0" indent="-342900" rtl="0">
                        <a:spcBef>
                          <a:spcPts val="0"/>
                        </a:spcBef>
                        <a:spcAft>
                          <a:spcPts val="0"/>
                        </a:spcAft>
                        <a:buClr>
                          <a:schemeClr val="dk1"/>
                        </a:buClr>
                        <a:buSzPts val="1800"/>
                        <a:buChar char="-"/>
                      </a:pPr>
                      <a:r>
                        <a:rPr lang="en-GB" sz="1800">
                          <a:solidFill>
                            <a:schemeClr val="dk1"/>
                          </a:solidFill>
                        </a:rPr>
                        <a:t>Restaurants</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GB" sz="1800">
                          <a:solidFill>
                            <a:schemeClr val="dk1"/>
                          </a:solidFill>
                        </a:rPr>
                        <a:t>Improve redistribution channel:</a:t>
                      </a:r>
                      <a:endParaRPr sz="1800"/>
                    </a:p>
                  </a:txBody>
                  <a:tcPr marL="91425" marR="91425" marT="91425" marB="91425"/>
                </a:tc>
                <a:tc rowSpan="4">
                  <a:txBody>
                    <a:bodyPr/>
                    <a:lstStyle/>
                    <a:p>
                      <a:pPr marL="0" lvl="0" indent="0" rtl="0">
                        <a:spcBef>
                          <a:spcPts val="0"/>
                        </a:spcBef>
                        <a:spcAft>
                          <a:spcPts val="0"/>
                        </a:spcAft>
                        <a:buNone/>
                      </a:pPr>
                      <a:r>
                        <a:rPr lang="en-GB" sz="1800">
                          <a:solidFill>
                            <a:schemeClr val="dk1"/>
                          </a:solidFill>
                        </a:rPr>
                        <a:t>Expansion into neighbouring markets </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GB" sz="1800">
                          <a:solidFill>
                            <a:schemeClr val="dk1"/>
                          </a:solidFill>
                        </a:rPr>
                        <a:t>Strengthening local presence</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GB" sz="1800">
                          <a:solidFill>
                            <a:schemeClr val="dk1"/>
                          </a:solidFill>
                        </a:rPr>
                        <a:t>Finetune community and ecosystem</a:t>
                      </a:r>
                      <a:endParaRPr sz="1800">
                        <a:solidFill>
                          <a:schemeClr val="dk1"/>
                        </a:solidFill>
                      </a:endParaRPr>
                    </a:p>
                    <a:p>
                      <a:pPr marL="0" lvl="0" indent="0" rtl="0">
                        <a:spcBef>
                          <a:spcPts val="0"/>
                        </a:spcBef>
                        <a:spcAft>
                          <a:spcPts val="0"/>
                        </a:spcAft>
                        <a:buNone/>
                      </a:pPr>
                      <a:endParaRPr sz="1800">
                        <a:solidFill>
                          <a:schemeClr val="dk1"/>
                        </a:solidFill>
                      </a:endParaRPr>
                    </a:p>
                  </a:txBody>
                  <a:tcPr marL="91425" marR="91425" marT="91425" marB="91425"/>
                </a:tc>
                <a:tc rowSpan="4">
                  <a:txBody>
                    <a:bodyPr/>
                    <a:lstStyle/>
                    <a:p>
                      <a:pPr marL="0" lvl="0" indent="0" rtl="0">
                        <a:spcBef>
                          <a:spcPts val="0"/>
                        </a:spcBef>
                        <a:spcAft>
                          <a:spcPts val="0"/>
                        </a:spcAft>
                        <a:buNone/>
                      </a:pPr>
                      <a:r>
                        <a:rPr lang="en-GB" sz="1800">
                          <a:solidFill>
                            <a:schemeClr val="dk1"/>
                          </a:solidFill>
                        </a:rPr>
                        <a:t>Expansion into neighbouring markets </a:t>
                      </a:r>
                      <a:endParaRPr sz="1800">
                        <a:solidFill>
                          <a:schemeClr val="dk1"/>
                        </a:solidFill>
                      </a:endParaRPr>
                    </a:p>
                    <a:p>
                      <a:pPr marL="0" lvl="0" indent="0" rtl="0">
                        <a:spcBef>
                          <a:spcPts val="0"/>
                        </a:spcBef>
                        <a:spcAft>
                          <a:spcPts val="0"/>
                        </a:spcAft>
                        <a:buClr>
                          <a:schemeClr val="dk1"/>
                        </a:buClr>
                        <a:buSzPts val="1100"/>
                        <a:buFont typeface="Arial"/>
                        <a:buNone/>
                      </a:pPr>
                      <a:endParaRPr sz="1800">
                        <a:solidFill>
                          <a:schemeClr val="dk1"/>
                        </a:solidFill>
                      </a:endParaRPr>
                    </a:p>
                    <a:p>
                      <a:pPr marL="0" lvl="0" indent="0" rtl="0">
                        <a:spcBef>
                          <a:spcPts val="0"/>
                        </a:spcBef>
                        <a:spcAft>
                          <a:spcPts val="0"/>
                        </a:spcAft>
                        <a:buNone/>
                      </a:pPr>
                      <a:r>
                        <a:rPr lang="en-GB" sz="1800">
                          <a:solidFill>
                            <a:schemeClr val="dk1"/>
                          </a:solidFill>
                        </a:rPr>
                        <a:t>Strengthening local presence</a:t>
                      </a:r>
                      <a:endParaRPr sz="1800"/>
                    </a:p>
                  </a:txBody>
                  <a:tcPr marL="91425" marR="91425" marT="91425" marB="91425"/>
                </a:tc>
                <a:tc rowSpan="4">
                  <a:txBody>
                    <a:bodyPr/>
                    <a:lstStyle/>
                    <a:p>
                      <a:pPr marL="0" lvl="0" indent="0" rtl="0">
                        <a:spcBef>
                          <a:spcPts val="0"/>
                        </a:spcBef>
                        <a:spcAft>
                          <a:spcPts val="0"/>
                        </a:spcAft>
                        <a:buNone/>
                      </a:pPr>
                      <a:r>
                        <a:rPr lang="en-GB" sz="1800">
                          <a:solidFill>
                            <a:schemeClr val="dk1"/>
                          </a:solidFill>
                        </a:rPr>
                        <a:t>Strengthening overseas and local presence</a:t>
                      </a:r>
                      <a:endParaRPr sz="1800">
                        <a:solidFill>
                          <a:schemeClr val="dk1"/>
                        </a:solidFill>
                      </a:endParaRPr>
                    </a:p>
                  </a:txBody>
                  <a:tcPr marL="91425" marR="91425" marT="91425" marB="91425"/>
                </a:tc>
                <a:extLst>
                  <a:ext uri="{0D108BD9-81ED-4DB2-BD59-A6C34878D82A}">
                    <a16:rowId xmlns:a16="http://schemas.microsoft.com/office/drawing/2014/main" val="10001"/>
                  </a:ext>
                </a:extLst>
              </a:tr>
              <a:tr h="261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19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445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6: Solution</a:t>
            </a:r>
            <a:endParaRPr>
              <a:solidFill>
                <a:schemeClr val="dk2"/>
              </a:solidFill>
            </a:endParaRPr>
          </a:p>
        </p:txBody>
      </p:sp>
      <p:pic>
        <p:nvPicPr>
          <p:cNvPr id="598" name="Shape 598"/>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599" name="Shape 599"/>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
        <p:nvSpPr>
          <p:cNvPr id="600" name="Shape 600"/>
          <p:cNvSpPr txBox="1">
            <a:spLocks noGrp="1"/>
          </p:cNvSpPr>
          <p:nvPr>
            <p:ph type="title" idx="4294967295"/>
          </p:nvPr>
        </p:nvSpPr>
        <p:spPr>
          <a:xfrm>
            <a:off x="1371600" y="920490"/>
            <a:ext cx="2935500" cy="112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rgbClr val="1C4587"/>
                </a:solidFill>
                <a:latin typeface="Calibri"/>
                <a:ea typeface="Calibri"/>
                <a:cs typeface="Calibri"/>
                <a:sym typeface="Calibri"/>
              </a:rPr>
              <a:t>Our Solution</a:t>
            </a:r>
            <a:endParaRPr>
              <a:solidFill>
                <a:srgbClr val="1C4587"/>
              </a:solidFill>
            </a:endParaRPr>
          </a:p>
          <a:p>
            <a:pPr marL="0" marR="0" lvl="0" indent="0" algn="l" rtl="0">
              <a:lnSpc>
                <a:spcPct val="90000"/>
              </a:lnSpc>
              <a:spcBef>
                <a:spcPts val="0"/>
              </a:spcBef>
              <a:spcAft>
                <a:spcPts val="0"/>
              </a:spcAft>
              <a:buClr>
                <a:schemeClr val="dk1"/>
              </a:buClr>
              <a:buSzPts val="4400"/>
              <a:buFont typeface="Calibri"/>
              <a:buNone/>
            </a:pPr>
            <a:r>
              <a:rPr lang="en-GB" sz="2800" b="0" i="0" u="none" strike="noStrike" cap="none">
                <a:solidFill>
                  <a:srgbClr val="1C4587"/>
                </a:solidFill>
                <a:latin typeface="Calibri"/>
                <a:ea typeface="Calibri"/>
                <a:cs typeface="Calibri"/>
                <a:sym typeface="Calibri"/>
              </a:rPr>
              <a:t>How it works</a:t>
            </a:r>
            <a:endParaRPr sz="2800">
              <a:solidFill>
                <a:srgbClr val="1C4587"/>
              </a:solidFill>
            </a:endParaRPr>
          </a:p>
        </p:txBody>
      </p:sp>
      <p:sp>
        <p:nvSpPr>
          <p:cNvPr id="601" name="Shape 601"/>
          <p:cNvSpPr txBox="1">
            <a:spLocks noGrp="1"/>
          </p:cNvSpPr>
          <p:nvPr>
            <p:ph type="body" idx="4294967295"/>
          </p:nvPr>
        </p:nvSpPr>
        <p:spPr>
          <a:xfrm>
            <a:off x="1371600" y="2118259"/>
            <a:ext cx="5879100" cy="178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b="1">
                <a:solidFill>
                  <a:srgbClr val="000000"/>
                </a:solidFill>
              </a:rPr>
              <a:t>1. Food Matching</a:t>
            </a:r>
            <a:endParaRPr b="1">
              <a:solidFill>
                <a:srgbClr val="000000"/>
              </a:solidFill>
            </a:endParaRPr>
          </a:p>
          <a:p>
            <a:pPr marL="0" lvl="0" indent="0" rtl="0">
              <a:lnSpc>
                <a:spcPct val="80000"/>
              </a:lnSpc>
              <a:spcBef>
                <a:spcPts val="1000"/>
              </a:spcBef>
              <a:spcAft>
                <a:spcPts val="0"/>
              </a:spcAft>
              <a:buClr>
                <a:schemeClr val="dk1"/>
              </a:buClr>
              <a:buSzPts val="1600"/>
              <a:buFont typeface="Arial"/>
              <a:buNone/>
            </a:pPr>
            <a:r>
              <a:rPr lang="en-GB" sz="2500"/>
              <a:t>At the end of the day, </a:t>
            </a:r>
            <a:r>
              <a:rPr lang="en-GB" sz="2500" i="1"/>
              <a:t>unsold perishable food </a:t>
            </a:r>
            <a:r>
              <a:rPr lang="en-GB" sz="2500"/>
              <a:t>in supermarkets will be listed on our platform at discounted prices</a:t>
            </a:r>
            <a:endParaRPr sz="2500"/>
          </a:p>
          <a:p>
            <a:pPr marL="228600" marR="0" lvl="0" indent="-50800" algn="l" rtl="0">
              <a:lnSpc>
                <a:spcPct val="100000"/>
              </a:lnSpc>
              <a:spcBef>
                <a:spcPts val="1000"/>
              </a:spcBef>
              <a:spcAft>
                <a:spcPts val="0"/>
              </a:spcAft>
              <a:buClr>
                <a:schemeClr val="dk1"/>
              </a:buClr>
              <a:buSzPts val="2800"/>
              <a:buFont typeface="Arial"/>
              <a:buNone/>
            </a:pPr>
            <a:endParaRPr b="1">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endParaRPr sz="1800">
              <a:solidFill>
                <a:srgbClr val="000000"/>
              </a:solidFill>
            </a:endParaRPr>
          </a:p>
        </p:txBody>
      </p:sp>
      <p:sp>
        <p:nvSpPr>
          <p:cNvPr id="602" name="Shape 602"/>
          <p:cNvSpPr txBox="1">
            <a:spLocks noGrp="1"/>
          </p:cNvSpPr>
          <p:nvPr>
            <p:ph type="body" idx="4294967295"/>
          </p:nvPr>
        </p:nvSpPr>
        <p:spPr>
          <a:xfrm>
            <a:off x="1371600" y="3841918"/>
            <a:ext cx="5879100" cy="272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sz="2600" b="1" i="1">
                <a:solidFill>
                  <a:srgbClr val="6AA84F"/>
                </a:solidFill>
              </a:rPr>
              <a:t>Market Validation</a:t>
            </a:r>
            <a:endParaRPr sz="2600" b="1" i="1">
              <a:solidFill>
                <a:srgbClr val="6AA84F"/>
              </a:solidFill>
            </a:endParaRPr>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60% are willing to purchase vegetables that do not pass the cosmetic filtering test</a:t>
            </a:r>
            <a:endParaRPr sz="2300"/>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66% will make the purchase if the discount ranges between 30 - 50%</a:t>
            </a:r>
            <a:endParaRPr sz="2300">
              <a:solidFill>
                <a:srgbClr val="222222"/>
              </a:solidFill>
              <a:highlight>
                <a:srgbClr val="FFFFFF"/>
              </a:highlight>
            </a:endParaRPr>
          </a:p>
          <a:p>
            <a:pPr marL="0" lvl="0" indent="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 </a:t>
            </a:r>
            <a:r>
              <a:rPr lang="en-GB" sz="2300">
                <a:solidFill>
                  <a:srgbClr val="222222"/>
                </a:solidFill>
                <a:highlight>
                  <a:srgbClr val="FFFFFF"/>
                </a:highlight>
              </a:rPr>
              <a:t>91% are willing to download and use this app</a:t>
            </a:r>
            <a:endParaRPr sz="2300">
              <a:solidFill>
                <a:srgbClr val="000000"/>
              </a:solidFill>
            </a:endParaRPr>
          </a:p>
        </p:txBody>
      </p:sp>
      <p:pic>
        <p:nvPicPr>
          <p:cNvPr id="603" name="Shape 603"/>
          <p:cNvPicPr preferRelativeResize="0"/>
          <p:nvPr/>
        </p:nvPicPr>
        <p:blipFill rotWithShape="1">
          <a:blip r:embed="rId5">
            <a:alphaModFix/>
          </a:blip>
          <a:srcRect l="23188" r="24276"/>
          <a:stretch/>
        </p:blipFill>
        <p:spPr>
          <a:xfrm>
            <a:off x="7702210" y="621350"/>
            <a:ext cx="3230191" cy="5954451"/>
          </a:xfrm>
          <a:prstGeom prst="rect">
            <a:avLst/>
          </a:prstGeom>
          <a:noFill/>
          <a:ln>
            <a:noFill/>
          </a:ln>
        </p:spPr>
      </p:pic>
      <p:pic>
        <p:nvPicPr>
          <p:cNvPr id="604" name="Shape 604"/>
          <p:cNvPicPr preferRelativeResize="0"/>
          <p:nvPr/>
        </p:nvPicPr>
        <p:blipFill>
          <a:blip r:embed="rId6">
            <a:alphaModFix/>
          </a:blip>
          <a:stretch>
            <a:fillRect/>
          </a:stretch>
        </p:blipFill>
        <p:spPr>
          <a:xfrm>
            <a:off x="8162691" y="1566549"/>
            <a:ext cx="2379412" cy="41011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6: Solution</a:t>
            </a:r>
            <a:endParaRPr>
              <a:solidFill>
                <a:schemeClr val="dk2"/>
              </a:solidFill>
            </a:endParaRPr>
          </a:p>
        </p:txBody>
      </p:sp>
      <p:pic>
        <p:nvPicPr>
          <p:cNvPr id="610" name="Shape 610"/>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11" name="Shape 611"/>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
        <p:nvSpPr>
          <p:cNvPr id="612" name="Shape 612"/>
          <p:cNvSpPr txBox="1">
            <a:spLocks noGrp="1"/>
          </p:cNvSpPr>
          <p:nvPr>
            <p:ph type="body" idx="4294967295"/>
          </p:nvPr>
        </p:nvSpPr>
        <p:spPr>
          <a:xfrm>
            <a:off x="838200" y="1320150"/>
            <a:ext cx="6713100" cy="167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800"/>
              <a:buFont typeface="Arial"/>
              <a:buNone/>
            </a:pPr>
            <a:r>
              <a:rPr lang="en-GB" b="1">
                <a:solidFill>
                  <a:srgbClr val="000000"/>
                </a:solidFill>
              </a:rPr>
              <a:t>2. Redistribution of remaining food</a:t>
            </a:r>
            <a:endParaRPr b="1">
              <a:solidFill>
                <a:srgbClr val="000000"/>
              </a:solidFill>
            </a:endParaRPr>
          </a:p>
          <a:p>
            <a:pPr marL="0" lvl="0" indent="0" rtl="0">
              <a:lnSpc>
                <a:spcPct val="80000"/>
              </a:lnSpc>
              <a:spcBef>
                <a:spcPts val="1000"/>
              </a:spcBef>
              <a:spcAft>
                <a:spcPts val="0"/>
              </a:spcAft>
              <a:buClr>
                <a:schemeClr val="dk1"/>
              </a:buClr>
              <a:buSzPts val="1600"/>
              <a:buFont typeface="Arial"/>
              <a:buNone/>
            </a:pPr>
            <a:r>
              <a:rPr lang="en-GB" sz="2500"/>
              <a:t>Remaining food not sold by the end of the day will then be distributed to:</a:t>
            </a:r>
            <a:endParaRPr sz="2500"/>
          </a:p>
          <a:p>
            <a:pPr marL="228600" marR="0" lvl="0" indent="-50800" algn="l" rtl="0">
              <a:lnSpc>
                <a:spcPct val="100000"/>
              </a:lnSpc>
              <a:spcBef>
                <a:spcPts val="1000"/>
              </a:spcBef>
              <a:spcAft>
                <a:spcPts val="0"/>
              </a:spcAft>
              <a:buClr>
                <a:schemeClr val="dk1"/>
              </a:buClr>
              <a:buSzPts val="2800"/>
              <a:buFont typeface="Arial"/>
              <a:buNone/>
            </a:pPr>
            <a:endParaRPr b="1">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endParaRPr sz="1800">
              <a:solidFill>
                <a:srgbClr val="000000"/>
              </a:solidFill>
            </a:endParaRPr>
          </a:p>
        </p:txBody>
      </p:sp>
      <p:sp>
        <p:nvSpPr>
          <p:cNvPr id="613" name="Shape 613"/>
          <p:cNvSpPr txBox="1">
            <a:spLocks noGrp="1"/>
          </p:cNvSpPr>
          <p:nvPr>
            <p:ph type="body" idx="4294967295"/>
          </p:nvPr>
        </p:nvSpPr>
        <p:spPr>
          <a:xfrm>
            <a:off x="1567888" y="3926075"/>
            <a:ext cx="2387400" cy="693000"/>
          </a:xfrm>
          <a:prstGeom prst="rect">
            <a:avLst/>
          </a:prstGeom>
          <a:noFill/>
          <a:ln>
            <a:noFill/>
          </a:ln>
        </p:spPr>
        <p:txBody>
          <a:bodyPr spcFirstLastPara="1" wrap="square" lIns="91425" tIns="45700" rIns="91425" bIns="45700" anchor="t" anchorCtr="0">
            <a:noAutofit/>
          </a:bodyPr>
          <a:lstStyle/>
          <a:p>
            <a:pPr marL="0" marR="0" lvl="0" indent="0" rtl="0">
              <a:lnSpc>
                <a:spcPct val="80000"/>
              </a:lnSpc>
              <a:spcBef>
                <a:spcPts val="1000"/>
              </a:spcBef>
              <a:spcAft>
                <a:spcPts val="0"/>
              </a:spcAft>
              <a:buNone/>
            </a:pPr>
            <a:r>
              <a:rPr lang="en-GB" sz="2300" i="1">
                <a:solidFill>
                  <a:srgbClr val="000000"/>
                </a:solidFill>
              </a:rPr>
              <a:t>1. Soup Kitchens</a:t>
            </a:r>
            <a:endParaRPr sz="2300" i="1">
              <a:solidFill>
                <a:srgbClr val="000000"/>
              </a:solidFill>
            </a:endParaRPr>
          </a:p>
        </p:txBody>
      </p:sp>
      <p:sp>
        <p:nvSpPr>
          <p:cNvPr id="614" name="Shape 614"/>
          <p:cNvSpPr txBox="1">
            <a:spLocks noGrp="1"/>
          </p:cNvSpPr>
          <p:nvPr>
            <p:ph type="body" idx="4294967295"/>
          </p:nvPr>
        </p:nvSpPr>
        <p:spPr>
          <a:xfrm>
            <a:off x="7857700" y="3990300"/>
            <a:ext cx="3750300" cy="14943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i="1">
                <a:solidFill>
                  <a:srgbClr val="000000"/>
                </a:solidFill>
              </a:rPr>
              <a:t>3. Compost facilities</a:t>
            </a:r>
            <a:endParaRPr sz="2300" i="1">
              <a:solidFill>
                <a:srgbClr val="000000"/>
              </a:solidFill>
            </a:endParaRPr>
          </a:p>
          <a:p>
            <a:pPr marL="0" marR="0" lvl="0" indent="0" algn="ctr" rtl="0">
              <a:lnSpc>
                <a:spcPct val="80000"/>
              </a:lnSpc>
              <a:spcBef>
                <a:spcPts val="1000"/>
              </a:spcBef>
              <a:spcAft>
                <a:spcPts val="0"/>
              </a:spcAft>
              <a:buClr>
                <a:schemeClr val="dk1"/>
              </a:buClr>
              <a:buSzPts val="1600"/>
              <a:buFont typeface="Arial"/>
              <a:buNone/>
            </a:pPr>
            <a:r>
              <a:rPr lang="en-GB" sz="2100">
                <a:solidFill>
                  <a:srgbClr val="000000"/>
                </a:solidFill>
              </a:rPr>
              <a:t>Biomax Thermophilic Digester</a:t>
            </a:r>
            <a:endParaRPr sz="2100">
              <a:solidFill>
                <a:srgbClr val="000000"/>
              </a:solidFill>
            </a:endParaRPr>
          </a:p>
        </p:txBody>
      </p:sp>
      <p:sp>
        <p:nvSpPr>
          <p:cNvPr id="615" name="Shape 615"/>
          <p:cNvSpPr txBox="1">
            <a:spLocks noGrp="1"/>
          </p:cNvSpPr>
          <p:nvPr>
            <p:ph type="body" idx="4294967295"/>
          </p:nvPr>
        </p:nvSpPr>
        <p:spPr>
          <a:xfrm>
            <a:off x="4478200" y="3940300"/>
            <a:ext cx="3608100" cy="6930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i="1">
                <a:solidFill>
                  <a:srgbClr val="000000"/>
                </a:solidFill>
              </a:rPr>
              <a:t>2. Powder-processing companies</a:t>
            </a:r>
            <a:endParaRPr sz="2300" i="1">
              <a:solidFill>
                <a:srgbClr val="000000"/>
              </a:solidFill>
            </a:endParaRPr>
          </a:p>
        </p:txBody>
      </p:sp>
      <p:pic>
        <p:nvPicPr>
          <p:cNvPr id="616" name="Shape 616"/>
          <p:cNvPicPr preferRelativeResize="0"/>
          <p:nvPr/>
        </p:nvPicPr>
        <p:blipFill>
          <a:blip r:embed="rId5">
            <a:alphaModFix/>
          </a:blip>
          <a:stretch>
            <a:fillRect/>
          </a:stretch>
        </p:blipFill>
        <p:spPr>
          <a:xfrm>
            <a:off x="893250" y="3269673"/>
            <a:ext cx="3127077" cy="693000"/>
          </a:xfrm>
          <a:prstGeom prst="rect">
            <a:avLst/>
          </a:prstGeom>
          <a:noFill/>
          <a:ln>
            <a:noFill/>
          </a:ln>
        </p:spPr>
      </p:pic>
      <p:pic>
        <p:nvPicPr>
          <p:cNvPr id="617" name="Shape 617"/>
          <p:cNvPicPr preferRelativeResize="0"/>
          <p:nvPr/>
        </p:nvPicPr>
        <p:blipFill>
          <a:blip r:embed="rId6">
            <a:alphaModFix/>
          </a:blip>
          <a:stretch>
            <a:fillRect/>
          </a:stretch>
        </p:blipFill>
        <p:spPr>
          <a:xfrm>
            <a:off x="5287902" y="3005550"/>
            <a:ext cx="1988697" cy="916450"/>
          </a:xfrm>
          <a:prstGeom prst="rect">
            <a:avLst/>
          </a:prstGeom>
          <a:noFill/>
          <a:ln>
            <a:noFill/>
          </a:ln>
        </p:spPr>
      </p:pic>
      <p:pic>
        <p:nvPicPr>
          <p:cNvPr id="618" name="Shape 618"/>
          <p:cNvPicPr preferRelativeResize="0"/>
          <p:nvPr/>
        </p:nvPicPr>
        <p:blipFill>
          <a:blip r:embed="rId7">
            <a:alphaModFix/>
          </a:blip>
          <a:stretch>
            <a:fillRect/>
          </a:stretch>
        </p:blipFill>
        <p:spPr>
          <a:xfrm>
            <a:off x="8846700" y="2488625"/>
            <a:ext cx="1821170" cy="1494300"/>
          </a:xfrm>
          <a:prstGeom prst="rect">
            <a:avLst/>
          </a:prstGeom>
          <a:noFill/>
          <a:ln>
            <a:noFill/>
          </a:ln>
        </p:spPr>
      </p:pic>
      <p:cxnSp>
        <p:nvCxnSpPr>
          <p:cNvPr id="619" name="Shape 619"/>
          <p:cNvCxnSpPr/>
          <p:nvPr/>
        </p:nvCxnSpPr>
        <p:spPr>
          <a:xfrm>
            <a:off x="4129875" y="4118975"/>
            <a:ext cx="723600" cy="0"/>
          </a:xfrm>
          <a:prstGeom prst="straightConnector1">
            <a:avLst/>
          </a:prstGeom>
          <a:noFill/>
          <a:ln w="38100" cap="flat" cmpd="sng">
            <a:solidFill>
              <a:schemeClr val="dk2"/>
            </a:solidFill>
            <a:prstDash val="solid"/>
            <a:round/>
            <a:headEnd type="none" w="med" len="med"/>
            <a:tailEnd type="stealth" w="med" len="med"/>
          </a:ln>
        </p:spPr>
      </p:cxnSp>
      <p:cxnSp>
        <p:nvCxnSpPr>
          <p:cNvPr id="620" name="Shape 620"/>
          <p:cNvCxnSpPr/>
          <p:nvPr/>
        </p:nvCxnSpPr>
        <p:spPr>
          <a:xfrm>
            <a:off x="7614125" y="4118975"/>
            <a:ext cx="723600" cy="0"/>
          </a:xfrm>
          <a:prstGeom prst="straightConnector1">
            <a:avLst/>
          </a:prstGeom>
          <a:noFill/>
          <a:ln w="38100" cap="flat" cmpd="sng">
            <a:solidFill>
              <a:schemeClr val="dk2"/>
            </a:solidFill>
            <a:prstDash val="solid"/>
            <a:round/>
            <a:headEnd type="none" w="med" len="med"/>
            <a:tailEnd type="stealth" w="med" len="med"/>
          </a:ln>
        </p:spPr>
      </p:cxnSp>
      <p:sp>
        <p:nvSpPr>
          <p:cNvPr id="621" name="Shape 621"/>
          <p:cNvSpPr txBox="1">
            <a:spLocks noGrp="1"/>
          </p:cNvSpPr>
          <p:nvPr>
            <p:ph type="body" idx="4294967295"/>
          </p:nvPr>
        </p:nvSpPr>
        <p:spPr>
          <a:xfrm>
            <a:off x="2069125" y="5245300"/>
            <a:ext cx="8100600" cy="693000"/>
          </a:xfrm>
          <a:prstGeom prst="rect">
            <a:avLst/>
          </a:prstGeom>
          <a:solidFill>
            <a:srgbClr val="D9EAD3"/>
          </a:solidFill>
          <a:ln>
            <a:noFill/>
          </a:ln>
        </p:spPr>
        <p:txBody>
          <a:bodyPr spcFirstLastPara="1" wrap="square" lIns="91425" tIns="45700" rIns="91425" bIns="45700" anchor="t" anchorCtr="0">
            <a:noAutofit/>
          </a:bodyPr>
          <a:lstStyle/>
          <a:p>
            <a:pPr marL="0" marR="0" lvl="0" indent="0" algn="ctr" rtl="0">
              <a:lnSpc>
                <a:spcPct val="80000"/>
              </a:lnSpc>
              <a:spcBef>
                <a:spcPts val="1000"/>
              </a:spcBef>
              <a:spcAft>
                <a:spcPts val="0"/>
              </a:spcAft>
              <a:buClr>
                <a:schemeClr val="dk1"/>
              </a:buClr>
              <a:buSzPts val="1600"/>
              <a:buFont typeface="Arial"/>
              <a:buNone/>
            </a:pPr>
            <a:r>
              <a:rPr lang="en-GB" sz="2300">
                <a:solidFill>
                  <a:srgbClr val="000000"/>
                </a:solidFill>
              </a:rPr>
              <a:t>Resulting in 100% of food waste from supermarkets recycled!</a:t>
            </a:r>
            <a:endParaRPr sz="23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7: Key Metrics</a:t>
            </a:r>
            <a:endParaRPr>
              <a:solidFill>
                <a:schemeClr val="dk2"/>
              </a:solidFill>
            </a:endParaRPr>
          </a:p>
        </p:txBody>
      </p:sp>
      <p:pic>
        <p:nvPicPr>
          <p:cNvPr id="627" name="Shape 627"/>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28" name="Shape 628"/>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pic>
        <p:nvPicPr>
          <p:cNvPr id="629" name="Shape 629"/>
          <p:cNvPicPr preferRelativeResize="0"/>
          <p:nvPr/>
        </p:nvPicPr>
        <p:blipFill>
          <a:blip r:embed="rId5">
            <a:alphaModFix/>
          </a:blip>
          <a:stretch>
            <a:fillRect/>
          </a:stretch>
        </p:blipFill>
        <p:spPr>
          <a:xfrm>
            <a:off x="749912" y="2552685"/>
            <a:ext cx="994217" cy="994223"/>
          </a:xfrm>
          <a:prstGeom prst="rect">
            <a:avLst/>
          </a:prstGeom>
          <a:noFill/>
          <a:ln>
            <a:noFill/>
          </a:ln>
        </p:spPr>
      </p:pic>
      <p:pic>
        <p:nvPicPr>
          <p:cNvPr id="630" name="Shape 630"/>
          <p:cNvPicPr preferRelativeResize="0"/>
          <p:nvPr/>
        </p:nvPicPr>
        <p:blipFill>
          <a:blip r:embed="rId6">
            <a:alphaModFix/>
          </a:blip>
          <a:stretch>
            <a:fillRect/>
          </a:stretch>
        </p:blipFill>
        <p:spPr>
          <a:xfrm>
            <a:off x="718874" y="3885393"/>
            <a:ext cx="1056300" cy="1056306"/>
          </a:xfrm>
          <a:prstGeom prst="rect">
            <a:avLst/>
          </a:prstGeom>
          <a:noFill/>
          <a:ln>
            <a:noFill/>
          </a:ln>
        </p:spPr>
      </p:pic>
      <p:pic>
        <p:nvPicPr>
          <p:cNvPr id="631" name="Shape 631" descr="Image result for merchants icon"/>
          <p:cNvPicPr preferRelativeResize="0"/>
          <p:nvPr/>
        </p:nvPicPr>
        <p:blipFill>
          <a:blip r:embed="rId7">
            <a:alphaModFix/>
          </a:blip>
          <a:stretch>
            <a:fillRect/>
          </a:stretch>
        </p:blipFill>
        <p:spPr>
          <a:xfrm>
            <a:off x="4922287" y="2620276"/>
            <a:ext cx="994218" cy="994223"/>
          </a:xfrm>
          <a:prstGeom prst="rect">
            <a:avLst/>
          </a:prstGeom>
          <a:noFill/>
          <a:ln>
            <a:noFill/>
          </a:ln>
        </p:spPr>
      </p:pic>
      <p:pic>
        <p:nvPicPr>
          <p:cNvPr id="632" name="Shape 632"/>
          <p:cNvPicPr preferRelativeResize="0"/>
          <p:nvPr/>
        </p:nvPicPr>
        <p:blipFill>
          <a:blip r:embed="rId8">
            <a:alphaModFix/>
          </a:blip>
          <a:stretch>
            <a:fillRect/>
          </a:stretch>
        </p:blipFill>
        <p:spPr>
          <a:xfrm>
            <a:off x="4712008" y="3945534"/>
            <a:ext cx="1414766" cy="996171"/>
          </a:xfrm>
          <a:prstGeom prst="rect">
            <a:avLst/>
          </a:prstGeom>
          <a:noFill/>
          <a:ln>
            <a:noFill/>
          </a:ln>
        </p:spPr>
      </p:pic>
      <p:pic>
        <p:nvPicPr>
          <p:cNvPr id="633" name="Shape 633" descr="Image result for revenue icon"/>
          <p:cNvPicPr preferRelativeResize="0"/>
          <p:nvPr/>
        </p:nvPicPr>
        <p:blipFill>
          <a:blip r:embed="rId9">
            <a:alphaModFix/>
          </a:blip>
          <a:stretch>
            <a:fillRect/>
          </a:stretch>
        </p:blipFill>
        <p:spPr>
          <a:xfrm>
            <a:off x="8717985" y="2545223"/>
            <a:ext cx="938755" cy="863520"/>
          </a:xfrm>
          <a:prstGeom prst="rect">
            <a:avLst/>
          </a:prstGeom>
          <a:noFill/>
          <a:ln>
            <a:noFill/>
          </a:ln>
        </p:spPr>
      </p:pic>
      <p:pic>
        <p:nvPicPr>
          <p:cNvPr id="634" name="Shape 634"/>
          <p:cNvPicPr preferRelativeResize="0"/>
          <p:nvPr/>
        </p:nvPicPr>
        <p:blipFill rotWithShape="1">
          <a:blip r:embed="rId10">
            <a:alphaModFix/>
          </a:blip>
          <a:srcRect r="18374"/>
          <a:stretch/>
        </p:blipFill>
        <p:spPr>
          <a:xfrm>
            <a:off x="8690258" y="3935071"/>
            <a:ext cx="994216" cy="1017083"/>
          </a:xfrm>
          <a:prstGeom prst="rect">
            <a:avLst/>
          </a:prstGeom>
          <a:noFill/>
          <a:ln>
            <a:noFill/>
          </a:ln>
        </p:spPr>
      </p:pic>
      <p:sp>
        <p:nvSpPr>
          <p:cNvPr id="635" name="Shape 635"/>
          <p:cNvSpPr txBox="1"/>
          <p:nvPr/>
        </p:nvSpPr>
        <p:spPr>
          <a:xfrm>
            <a:off x="1882887" y="4009525"/>
            <a:ext cx="2487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User registration, retention, referrals,</a:t>
            </a:r>
            <a:endParaRPr sz="1800"/>
          </a:p>
          <a:p>
            <a:pPr marL="0" lvl="0" indent="0" rtl="0">
              <a:spcBef>
                <a:spcPts val="0"/>
              </a:spcBef>
              <a:spcAft>
                <a:spcPts val="0"/>
              </a:spcAft>
              <a:buNone/>
            </a:pPr>
            <a:r>
              <a:rPr lang="en-GB" sz="1800"/>
              <a:t># of in-app reservations</a:t>
            </a:r>
            <a:endParaRPr sz="1800"/>
          </a:p>
          <a:p>
            <a:pPr marL="0" lvl="0" indent="0" rtl="0">
              <a:spcBef>
                <a:spcPts val="0"/>
              </a:spcBef>
              <a:spcAft>
                <a:spcPts val="0"/>
              </a:spcAft>
              <a:buNone/>
            </a:pPr>
            <a:endParaRPr sz="1800"/>
          </a:p>
        </p:txBody>
      </p:sp>
      <p:sp>
        <p:nvSpPr>
          <p:cNvPr id="636" name="Shape 636"/>
          <p:cNvSpPr txBox="1"/>
          <p:nvPr/>
        </p:nvSpPr>
        <p:spPr>
          <a:xfrm>
            <a:off x="1882881" y="2620275"/>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App downloads</a:t>
            </a:r>
            <a:endParaRPr sz="1800"/>
          </a:p>
        </p:txBody>
      </p:sp>
      <p:sp>
        <p:nvSpPr>
          <p:cNvPr id="637" name="Shape 637"/>
          <p:cNvSpPr txBox="1"/>
          <p:nvPr/>
        </p:nvSpPr>
        <p:spPr>
          <a:xfrm>
            <a:off x="5958589" y="2502750"/>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Number of merchants listed</a:t>
            </a:r>
            <a:endParaRPr sz="1800"/>
          </a:p>
          <a:p>
            <a:pPr marL="0" lvl="0" indent="0" rtl="0">
              <a:spcBef>
                <a:spcPts val="0"/>
              </a:spcBef>
              <a:spcAft>
                <a:spcPts val="0"/>
              </a:spcAft>
              <a:buNone/>
            </a:pPr>
            <a:endParaRPr sz="1800"/>
          </a:p>
        </p:txBody>
      </p:sp>
      <p:sp>
        <p:nvSpPr>
          <p:cNvPr id="638" name="Shape 638"/>
          <p:cNvSpPr txBox="1"/>
          <p:nvPr/>
        </p:nvSpPr>
        <p:spPr>
          <a:xfrm>
            <a:off x="5958594" y="4050763"/>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Conversion rate of merchants</a:t>
            </a:r>
            <a:endParaRPr sz="1800"/>
          </a:p>
          <a:p>
            <a:pPr marL="0" lvl="0" indent="0" rtl="0">
              <a:spcBef>
                <a:spcPts val="0"/>
              </a:spcBef>
              <a:spcAft>
                <a:spcPts val="0"/>
              </a:spcAft>
              <a:buNone/>
            </a:pPr>
            <a:endParaRPr sz="1800"/>
          </a:p>
        </p:txBody>
      </p:sp>
      <p:sp>
        <p:nvSpPr>
          <p:cNvPr id="639" name="Shape 639"/>
          <p:cNvSpPr txBox="1"/>
          <p:nvPr/>
        </p:nvSpPr>
        <p:spPr>
          <a:xfrm>
            <a:off x="9863972" y="2502762"/>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Amount(kg) of food recycled</a:t>
            </a:r>
            <a:endParaRPr sz="1800"/>
          </a:p>
          <a:p>
            <a:pPr marL="0" lvl="0" indent="0" rtl="0">
              <a:spcBef>
                <a:spcPts val="0"/>
              </a:spcBef>
              <a:spcAft>
                <a:spcPts val="0"/>
              </a:spcAft>
              <a:buNone/>
            </a:pPr>
            <a:endParaRPr sz="1800"/>
          </a:p>
        </p:txBody>
      </p:sp>
      <p:sp>
        <p:nvSpPr>
          <p:cNvPr id="640" name="Shape 640"/>
          <p:cNvSpPr txBox="1"/>
          <p:nvPr/>
        </p:nvSpPr>
        <p:spPr>
          <a:xfrm>
            <a:off x="9863972" y="4009519"/>
            <a:ext cx="1911600" cy="78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t>xxx</a:t>
            </a:r>
            <a:endParaRPr sz="1800"/>
          </a:p>
          <a:p>
            <a:pPr marL="0" lvl="0" indent="0" rtl="0">
              <a:spcBef>
                <a:spcPts val="0"/>
              </a:spcBef>
              <a:spcAft>
                <a:spcPts val="0"/>
              </a:spcAft>
              <a:buNone/>
            </a:pPr>
            <a:endParaRPr sz="1800"/>
          </a:p>
        </p:txBody>
      </p:sp>
      <p:sp>
        <p:nvSpPr>
          <p:cNvPr id="641" name="Shape 641"/>
          <p:cNvSpPr/>
          <p:nvPr/>
        </p:nvSpPr>
        <p:spPr>
          <a:xfrm>
            <a:off x="1086550" y="14884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Consumers</a:t>
            </a:r>
            <a:endParaRPr/>
          </a:p>
        </p:txBody>
      </p:sp>
      <p:sp>
        <p:nvSpPr>
          <p:cNvPr id="642" name="Shape 642"/>
          <p:cNvSpPr/>
          <p:nvPr/>
        </p:nvSpPr>
        <p:spPr>
          <a:xfrm>
            <a:off x="5037138" y="14884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Vendors</a:t>
            </a:r>
            <a:endParaRPr/>
          </a:p>
        </p:txBody>
      </p:sp>
      <p:sp>
        <p:nvSpPr>
          <p:cNvPr id="643" name="Shape 643"/>
          <p:cNvSpPr/>
          <p:nvPr/>
        </p:nvSpPr>
        <p:spPr>
          <a:xfrm>
            <a:off x="8987725" y="1488475"/>
            <a:ext cx="2362200" cy="725700"/>
          </a:xfrm>
          <a:prstGeom prst="homePlate">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b="1">
                <a:solidFill>
                  <a:srgbClr val="1C4587"/>
                </a:solidFill>
              </a:rPr>
              <a:t>Sustainability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8: Channels</a:t>
            </a:r>
            <a:endParaRPr>
              <a:solidFill>
                <a:schemeClr val="dk2"/>
              </a:solidFill>
            </a:endParaRPr>
          </a:p>
        </p:txBody>
      </p:sp>
      <p:pic>
        <p:nvPicPr>
          <p:cNvPr id="649" name="Shape 649"/>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50" name="Shape 650"/>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
        <p:nvSpPr>
          <p:cNvPr id="651" name="Shape 651"/>
          <p:cNvSpPr txBox="1">
            <a:spLocks noGrp="1"/>
          </p:cNvSpPr>
          <p:nvPr>
            <p:ph type="body" idx="4294967295"/>
          </p:nvPr>
        </p:nvSpPr>
        <p:spPr>
          <a:xfrm>
            <a:off x="8626900" y="4570275"/>
            <a:ext cx="3177900" cy="678300"/>
          </a:xfrm>
          <a:prstGeom prst="rect">
            <a:avLst/>
          </a:prstGeom>
          <a:noFill/>
          <a:ln>
            <a:noFill/>
          </a:ln>
        </p:spPr>
        <p:txBody>
          <a:bodyPr spcFirstLastPara="1" wrap="square" lIns="91425" tIns="45700" rIns="91425" bIns="45700" anchor="t" anchorCtr="0">
            <a:noAutofit/>
          </a:bodyPr>
          <a:lstStyle/>
          <a:p>
            <a:pPr marL="0" lvl="0" indent="0" rtl="0">
              <a:spcBef>
                <a:spcPts val="1000"/>
              </a:spcBef>
              <a:spcAft>
                <a:spcPts val="0"/>
              </a:spcAft>
              <a:buNone/>
            </a:pPr>
            <a:r>
              <a:rPr lang="en-GB" sz="2400" b="1">
                <a:solidFill>
                  <a:srgbClr val="000000"/>
                </a:solidFill>
              </a:rPr>
              <a:t>Storefront publicity</a:t>
            </a:r>
            <a:endParaRPr sz="2400" b="1">
              <a:solidFill>
                <a:srgbClr val="000000"/>
              </a:solidFill>
            </a:endParaRPr>
          </a:p>
          <a:p>
            <a:pPr marL="0" lvl="0" indent="0" rtl="0">
              <a:spcBef>
                <a:spcPts val="1000"/>
              </a:spcBef>
              <a:spcAft>
                <a:spcPts val="0"/>
              </a:spcAft>
              <a:buNone/>
            </a:pPr>
            <a:endParaRPr sz="2400" b="1">
              <a:solidFill>
                <a:srgbClr val="000000"/>
              </a:solidFill>
            </a:endParaRPr>
          </a:p>
        </p:txBody>
      </p:sp>
      <p:pic>
        <p:nvPicPr>
          <p:cNvPr id="652" name="Shape 652"/>
          <p:cNvPicPr preferRelativeResize="0"/>
          <p:nvPr/>
        </p:nvPicPr>
        <p:blipFill>
          <a:blip r:embed="rId5">
            <a:alphaModFix/>
          </a:blip>
          <a:stretch>
            <a:fillRect/>
          </a:stretch>
        </p:blipFill>
        <p:spPr>
          <a:xfrm>
            <a:off x="943975" y="2074675"/>
            <a:ext cx="1062743" cy="1062745"/>
          </a:xfrm>
          <a:prstGeom prst="rect">
            <a:avLst/>
          </a:prstGeom>
          <a:noFill/>
          <a:ln>
            <a:noFill/>
          </a:ln>
        </p:spPr>
      </p:pic>
      <p:pic>
        <p:nvPicPr>
          <p:cNvPr id="653" name="Shape 653"/>
          <p:cNvPicPr preferRelativeResize="0"/>
          <p:nvPr/>
        </p:nvPicPr>
        <p:blipFill>
          <a:blip r:embed="rId6">
            <a:alphaModFix/>
          </a:blip>
          <a:stretch>
            <a:fillRect/>
          </a:stretch>
        </p:blipFill>
        <p:spPr>
          <a:xfrm>
            <a:off x="2190052" y="2126300"/>
            <a:ext cx="969883" cy="969882"/>
          </a:xfrm>
          <a:prstGeom prst="rect">
            <a:avLst/>
          </a:prstGeom>
          <a:noFill/>
          <a:ln>
            <a:noFill/>
          </a:ln>
        </p:spPr>
      </p:pic>
      <p:pic>
        <p:nvPicPr>
          <p:cNvPr id="654" name="Shape 654"/>
          <p:cNvPicPr preferRelativeResize="0"/>
          <p:nvPr/>
        </p:nvPicPr>
        <p:blipFill>
          <a:blip r:embed="rId7">
            <a:alphaModFix/>
          </a:blip>
          <a:stretch>
            <a:fillRect/>
          </a:stretch>
        </p:blipFill>
        <p:spPr>
          <a:xfrm>
            <a:off x="990417" y="3236970"/>
            <a:ext cx="969881" cy="968576"/>
          </a:xfrm>
          <a:prstGeom prst="rect">
            <a:avLst/>
          </a:prstGeom>
          <a:noFill/>
          <a:ln>
            <a:noFill/>
          </a:ln>
        </p:spPr>
      </p:pic>
      <p:sp>
        <p:nvSpPr>
          <p:cNvPr id="655" name="Shape 655"/>
          <p:cNvSpPr txBox="1">
            <a:spLocks noGrp="1"/>
          </p:cNvSpPr>
          <p:nvPr>
            <p:ph type="body" idx="4294967295"/>
          </p:nvPr>
        </p:nvSpPr>
        <p:spPr>
          <a:xfrm>
            <a:off x="73375" y="4625925"/>
            <a:ext cx="4120200" cy="67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1000"/>
              </a:spcBef>
              <a:spcAft>
                <a:spcPts val="0"/>
              </a:spcAft>
              <a:buNone/>
            </a:pPr>
            <a:r>
              <a:rPr lang="en-GB" sz="2400" b="1">
                <a:solidFill>
                  <a:srgbClr val="000000"/>
                </a:solidFill>
              </a:rPr>
              <a:t>Digital marketing </a:t>
            </a:r>
            <a:endParaRPr sz="2400" b="1">
              <a:solidFill>
                <a:srgbClr val="000000"/>
              </a:solidFill>
            </a:endParaRPr>
          </a:p>
          <a:p>
            <a:pPr marL="0" marR="0" lvl="0" indent="0" algn="ctr" rtl="0">
              <a:lnSpc>
                <a:spcPct val="100000"/>
              </a:lnSpc>
              <a:spcBef>
                <a:spcPts val="1000"/>
              </a:spcBef>
              <a:spcAft>
                <a:spcPts val="0"/>
              </a:spcAft>
              <a:buNone/>
            </a:pPr>
            <a:r>
              <a:rPr lang="en-GB" sz="2400" b="1">
                <a:solidFill>
                  <a:srgbClr val="000000"/>
                </a:solidFill>
              </a:rPr>
              <a:t>campaigns</a:t>
            </a:r>
            <a:endParaRPr sz="2400">
              <a:solidFill>
                <a:srgbClr val="000000"/>
              </a:solidFill>
            </a:endParaRPr>
          </a:p>
          <a:p>
            <a:pPr marL="0" lvl="0" indent="0" algn="ctr" rtl="0">
              <a:lnSpc>
                <a:spcPct val="100000"/>
              </a:lnSpc>
              <a:spcBef>
                <a:spcPts val="1000"/>
              </a:spcBef>
              <a:spcAft>
                <a:spcPts val="0"/>
              </a:spcAft>
              <a:buNone/>
            </a:pPr>
            <a:endParaRPr sz="2400">
              <a:solidFill>
                <a:srgbClr val="000000"/>
              </a:solidFill>
            </a:endParaRPr>
          </a:p>
        </p:txBody>
      </p:sp>
      <p:pic>
        <p:nvPicPr>
          <p:cNvPr id="656" name="Shape 656"/>
          <p:cNvPicPr preferRelativeResize="0"/>
          <p:nvPr/>
        </p:nvPicPr>
        <p:blipFill>
          <a:blip r:embed="rId8">
            <a:alphaModFix/>
          </a:blip>
          <a:stretch>
            <a:fillRect/>
          </a:stretch>
        </p:blipFill>
        <p:spPr>
          <a:xfrm>
            <a:off x="2190047" y="3218748"/>
            <a:ext cx="1062753" cy="1062753"/>
          </a:xfrm>
          <a:prstGeom prst="rect">
            <a:avLst/>
          </a:prstGeom>
          <a:noFill/>
          <a:ln>
            <a:noFill/>
          </a:ln>
        </p:spPr>
      </p:pic>
      <p:pic>
        <p:nvPicPr>
          <p:cNvPr id="657" name="Shape 657"/>
          <p:cNvPicPr preferRelativeResize="0"/>
          <p:nvPr/>
        </p:nvPicPr>
        <p:blipFill>
          <a:blip r:embed="rId9">
            <a:alphaModFix/>
          </a:blip>
          <a:stretch>
            <a:fillRect/>
          </a:stretch>
        </p:blipFill>
        <p:spPr>
          <a:xfrm>
            <a:off x="4577700" y="1397300"/>
            <a:ext cx="2884200" cy="2884200"/>
          </a:xfrm>
          <a:prstGeom prst="rect">
            <a:avLst/>
          </a:prstGeom>
          <a:noFill/>
          <a:ln>
            <a:noFill/>
          </a:ln>
        </p:spPr>
      </p:pic>
      <p:sp>
        <p:nvSpPr>
          <p:cNvPr id="658" name="Shape 658"/>
          <p:cNvSpPr txBox="1">
            <a:spLocks noGrp="1"/>
          </p:cNvSpPr>
          <p:nvPr>
            <p:ph type="body" idx="4294967295"/>
          </p:nvPr>
        </p:nvSpPr>
        <p:spPr>
          <a:xfrm>
            <a:off x="3959700" y="4586175"/>
            <a:ext cx="4120200" cy="106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None/>
            </a:pPr>
            <a:r>
              <a:rPr lang="en-GB" sz="2400" b="1">
                <a:solidFill>
                  <a:srgbClr val="000000"/>
                </a:solidFill>
              </a:rPr>
              <a:t>Collaboration with </a:t>
            </a:r>
            <a:endParaRPr sz="2400" b="1">
              <a:solidFill>
                <a:srgbClr val="000000"/>
              </a:solidFill>
            </a:endParaRPr>
          </a:p>
          <a:p>
            <a:pPr marL="0" lvl="0" indent="0" algn="ctr" rtl="0">
              <a:lnSpc>
                <a:spcPct val="100000"/>
              </a:lnSpc>
              <a:spcBef>
                <a:spcPts val="1000"/>
              </a:spcBef>
              <a:spcAft>
                <a:spcPts val="0"/>
              </a:spcAft>
              <a:buNone/>
            </a:pPr>
            <a:r>
              <a:rPr lang="en-GB" sz="2400" b="1">
                <a:solidFill>
                  <a:srgbClr val="000000"/>
                </a:solidFill>
              </a:rPr>
              <a:t>NEA, AVIVA</a:t>
            </a:r>
            <a:endParaRPr sz="2400">
              <a:solidFill>
                <a:srgbClr val="000000"/>
              </a:solidFill>
            </a:endParaRPr>
          </a:p>
        </p:txBody>
      </p:sp>
      <p:pic>
        <p:nvPicPr>
          <p:cNvPr id="659" name="Shape 659"/>
          <p:cNvPicPr preferRelativeResize="0"/>
          <p:nvPr/>
        </p:nvPicPr>
        <p:blipFill>
          <a:blip r:embed="rId10">
            <a:alphaModFix/>
          </a:blip>
          <a:stretch>
            <a:fillRect/>
          </a:stretch>
        </p:blipFill>
        <p:spPr>
          <a:xfrm>
            <a:off x="4640500" y="3663375"/>
            <a:ext cx="2984918" cy="678300"/>
          </a:xfrm>
          <a:prstGeom prst="rect">
            <a:avLst/>
          </a:prstGeom>
          <a:noFill/>
          <a:ln>
            <a:noFill/>
          </a:ln>
        </p:spPr>
      </p:pic>
      <p:pic>
        <p:nvPicPr>
          <p:cNvPr id="660" name="Shape 660"/>
          <p:cNvPicPr preferRelativeResize="0"/>
          <p:nvPr/>
        </p:nvPicPr>
        <p:blipFill>
          <a:blip r:embed="rId11">
            <a:alphaModFix/>
          </a:blip>
          <a:stretch>
            <a:fillRect/>
          </a:stretch>
        </p:blipFill>
        <p:spPr>
          <a:xfrm>
            <a:off x="8751368" y="1315300"/>
            <a:ext cx="2721575" cy="2721575"/>
          </a:xfrm>
          <a:prstGeom prst="rect">
            <a:avLst/>
          </a:prstGeom>
          <a:noFill/>
          <a:ln>
            <a:noFill/>
          </a:ln>
        </p:spPr>
      </p:pic>
      <p:pic>
        <p:nvPicPr>
          <p:cNvPr id="661" name="Shape 661"/>
          <p:cNvPicPr preferRelativeResize="0"/>
          <p:nvPr/>
        </p:nvPicPr>
        <p:blipFill>
          <a:blip r:embed="rId12">
            <a:alphaModFix/>
          </a:blip>
          <a:stretch>
            <a:fillRect/>
          </a:stretch>
        </p:blipFill>
        <p:spPr>
          <a:xfrm>
            <a:off x="7949663" y="2564800"/>
            <a:ext cx="4324976" cy="2884200"/>
          </a:xfrm>
          <a:prstGeom prst="rect">
            <a:avLst/>
          </a:prstGeom>
          <a:noFill/>
          <a:ln>
            <a:noFill/>
          </a:ln>
        </p:spPr>
      </p:pic>
      <p:cxnSp>
        <p:nvCxnSpPr>
          <p:cNvPr id="662" name="Shape 662"/>
          <p:cNvCxnSpPr/>
          <p:nvPr/>
        </p:nvCxnSpPr>
        <p:spPr>
          <a:xfrm>
            <a:off x="3918000" y="1926675"/>
            <a:ext cx="41700" cy="3190800"/>
          </a:xfrm>
          <a:prstGeom prst="straightConnector1">
            <a:avLst/>
          </a:prstGeom>
          <a:noFill/>
          <a:ln w="9525" cap="flat" cmpd="sng">
            <a:solidFill>
              <a:schemeClr val="dk2"/>
            </a:solidFill>
            <a:prstDash val="solid"/>
            <a:round/>
            <a:headEnd type="none" w="med" len="med"/>
            <a:tailEnd type="none" w="med" len="med"/>
          </a:ln>
        </p:spPr>
      </p:cxnSp>
      <p:cxnSp>
        <p:nvCxnSpPr>
          <p:cNvPr id="663" name="Shape 663"/>
          <p:cNvCxnSpPr/>
          <p:nvPr/>
        </p:nvCxnSpPr>
        <p:spPr>
          <a:xfrm>
            <a:off x="8167538" y="1926675"/>
            <a:ext cx="41700" cy="3190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9: Prototype</a:t>
            </a:r>
            <a:endParaRPr>
              <a:solidFill>
                <a:schemeClr val="dk2"/>
              </a:solidFill>
            </a:endParaRPr>
          </a:p>
        </p:txBody>
      </p:sp>
      <p:pic>
        <p:nvPicPr>
          <p:cNvPr id="669" name="Shape 669"/>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70" name="Shape 670"/>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grpSp>
        <p:nvGrpSpPr>
          <p:cNvPr id="671" name="Shape 671"/>
          <p:cNvGrpSpPr/>
          <p:nvPr/>
        </p:nvGrpSpPr>
        <p:grpSpPr>
          <a:xfrm>
            <a:off x="7111852" y="510725"/>
            <a:ext cx="3349022" cy="6065074"/>
            <a:chOff x="6923725" y="241025"/>
            <a:chExt cx="3688351" cy="7020574"/>
          </a:xfrm>
        </p:grpSpPr>
        <p:pic>
          <p:nvPicPr>
            <p:cNvPr id="672" name="Shape 672"/>
            <p:cNvPicPr preferRelativeResize="0"/>
            <p:nvPr/>
          </p:nvPicPr>
          <p:blipFill rotWithShape="1">
            <a:blip r:embed="rId5">
              <a:alphaModFix/>
            </a:blip>
            <a:srcRect l="23188" r="24276"/>
            <a:stretch/>
          </p:blipFill>
          <p:spPr>
            <a:xfrm>
              <a:off x="6923725" y="241025"/>
              <a:ext cx="3688351" cy="7020574"/>
            </a:xfrm>
            <a:prstGeom prst="rect">
              <a:avLst/>
            </a:prstGeom>
            <a:noFill/>
            <a:ln>
              <a:noFill/>
            </a:ln>
          </p:spPr>
        </p:pic>
        <p:pic>
          <p:nvPicPr>
            <p:cNvPr id="673" name="Shape 673"/>
            <p:cNvPicPr preferRelativeResize="0"/>
            <p:nvPr/>
          </p:nvPicPr>
          <p:blipFill>
            <a:blip r:embed="rId6">
              <a:alphaModFix/>
            </a:blip>
            <a:stretch>
              <a:fillRect/>
            </a:stretch>
          </p:blipFill>
          <p:spPr>
            <a:xfrm>
              <a:off x="7457671" y="1369896"/>
              <a:ext cx="2686900" cy="4782048"/>
            </a:xfrm>
            <a:prstGeom prst="rect">
              <a:avLst/>
            </a:prstGeom>
            <a:noFill/>
            <a:ln>
              <a:noFill/>
            </a:ln>
          </p:spPr>
        </p:pic>
      </p:grpSp>
      <p:sp>
        <p:nvSpPr>
          <p:cNvPr id="674" name="Shape 674"/>
          <p:cNvSpPr txBox="1"/>
          <p:nvPr/>
        </p:nvSpPr>
        <p:spPr>
          <a:xfrm>
            <a:off x="1447800" y="1844947"/>
            <a:ext cx="5659800" cy="11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latin typeface="Calibri"/>
                <a:ea typeface="Calibri"/>
                <a:cs typeface="Calibri"/>
                <a:sym typeface="Calibri"/>
              </a:rPr>
              <a:t>Step 1:</a:t>
            </a:r>
            <a:endParaRPr sz="3000">
              <a:latin typeface="Calibri"/>
              <a:ea typeface="Calibri"/>
              <a:cs typeface="Calibri"/>
              <a:sym typeface="Calibri"/>
            </a:endParaRPr>
          </a:p>
          <a:p>
            <a:pPr marL="0" lvl="0" indent="0" rtl="0">
              <a:spcBef>
                <a:spcPts val="0"/>
              </a:spcBef>
              <a:spcAft>
                <a:spcPts val="0"/>
              </a:spcAft>
              <a:buNone/>
            </a:pPr>
            <a:r>
              <a:rPr lang="en-GB" sz="3000">
                <a:latin typeface="Calibri"/>
                <a:ea typeface="Calibri"/>
                <a:cs typeface="Calibri"/>
                <a:sym typeface="Calibri"/>
              </a:rPr>
              <a:t>Choose if you are a Customer / Partner</a:t>
            </a:r>
            <a:endParaRPr sz="3000">
              <a:latin typeface="Calibri"/>
              <a:ea typeface="Calibri"/>
              <a:cs typeface="Calibri"/>
              <a:sym typeface="Calibri"/>
            </a:endParaRPr>
          </a:p>
          <a:p>
            <a:pPr marL="0" lvl="0" indent="0" rtl="0">
              <a:spcBef>
                <a:spcPts val="0"/>
              </a:spcBef>
              <a:spcAft>
                <a:spcPts val="0"/>
              </a:spcAft>
              <a:buNone/>
            </a:pPr>
            <a:endParaRPr sz="3000">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2:</a:t>
            </a:r>
            <a:endParaRPr sz="3000">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Customers get alerts when discounts are available in their proximity</a:t>
            </a:r>
            <a:endParaRPr sz="3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5970250" y="1796750"/>
            <a:ext cx="5801700" cy="4351200"/>
          </a:xfrm>
          <a:prstGeom prst="roundRect">
            <a:avLst>
              <a:gd name="adj" fmla="val 16667"/>
            </a:avLst>
          </a:prstGeom>
          <a:noFill/>
          <a:ln>
            <a:noFill/>
          </a:ln>
        </p:spPr>
      </p:pic>
      <p:sp>
        <p:nvSpPr>
          <p:cNvPr id="141" name="Shape 141"/>
          <p:cNvSpPr txBox="1">
            <a:spLocks noGrp="1"/>
          </p:cNvSpPr>
          <p:nvPr>
            <p:ph type="title"/>
          </p:nvPr>
        </p:nvSpPr>
        <p:spPr>
          <a:xfrm>
            <a:off x="685800" y="152400"/>
            <a:ext cx="10515600" cy="1325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GB" i="1">
                <a:solidFill>
                  <a:srgbClr val="1C4587"/>
                </a:solidFill>
              </a:rPr>
              <a:t>‘Freeganism’</a:t>
            </a:r>
            <a:endParaRPr i="1">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Inspiration for our idea</a:t>
            </a:r>
            <a:endParaRPr>
              <a:solidFill>
                <a:srgbClr val="1C4587"/>
              </a:solidFill>
            </a:endParaRPr>
          </a:p>
        </p:txBody>
      </p:sp>
      <p:sp>
        <p:nvSpPr>
          <p:cNvPr id="142" name="Shape 142"/>
          <p:cNvSpPr txBox="1"/>
          <p:nvPr/>
        </p:nvSpPr>
        <p:spPr>
          <a:xfrm>
            <a:off x="754800" y="2277275"/>
            <a:ext cx="4273200" cy="3000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0"/>
              </a:spcBef>
              <a:spcAft>
                <a:spcPts val="0"/>
              </a:spcAft>
              <a:buNone/>
            </a:pPr>
            <a:r>
              <a:rPr lang="en-GB" sz="2800">
                <a:solidFill>
                  <a:schemeClr val="dk1"/>
                </a:solidFill>
                <a:latin typeface="Calibri"/>
                <a:ea typeface="Calibri"/>
                <a:cs typeface="Calibri"/>
                <a:sym typeface="Calibri"/>
              </a:rPr>
              <a:t>Rising Trend of Millennials found digging through dumpsters</a:t>
            </a:r>
            <a:endParaRPr/>
          </a:p>
        </p:txBody>
      </p:sp>
      <p:sp>
        <p:nvSpPr>
          <p:cNvPr id="143" name="Shape 143"/>
          <p:cNvSpPr txBox="1"/>
          <p:nvPr/>
        </p:nvSpPr>
        <p:spPr>
          <a:xfrm>
            <a:off x="5598050" y="6267675"/>
            <a:ext cx="6219900" cy="6381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GB">
                <a:latin typeface="Calibri"/>
                <a:ea typeface="Calibri"/>
                <a:cs typeface="Calibri"/>
                <a:sym typeface="Calibri"/>
              </a:rPr>
              <a:t>Source: </a:t>
            </a:r>
            <a:r>
              <a:rPr lang="en-GB" u="sng">
                <a:solidFill>
                  <a:schemeClr val="hlink"/>
                </a:solidFill>
                <a:latin typeface="Calibri"/>
                <a:ea typeface="Calibri"/>
                <a:cs typeface="Calibri"/>
                <a:sym typeface="Calibri"/>
                <a:hlinkClick r:id="rId4"/>
              </a:rPr>
              <a:t>Yahoo</a:t>
            </a:r>
            <a:endParaRPr>
              <a:latin typeface="Calibri"/>
              <a:ea typeface="Calibri"/>
              <a:cs typeface="Calibri"/>
              <a:sym typeface="Calibri"/>
            </a:endParaRPr>
          </a:p>
        </p:txBody>
      </p:sp>
      <p:pic>
        <p:nvPicPr>
          <p:cNvPr id="144" name="Shape 144"/>
          <p:cNvPicPr preferRelativeResize="0"/>
          <p:nvPr/>
        </p:nvPicPr>
        <p:blipFill>
          <a:blip r:embed="rId5">
            <a:alphaModFix/>
          </a:blip>
          <a:stretch>
            <a:fillRect/>
          </a:stretch>
        </p:blipFill>
        <p:spPr>
          <a:xfrm>
            <a:off x="754793" y="4338875"/>
            <a:ext cx="4812049" cy="1145950"/>
          </a:xfrm>
          <a:prstGeom prst="rect">
            <a:avLst/>
          </a:prstGeom>
          <a:noFill/>
          <a:ln w="9525" cap="flat" cmpd="sng">
            <a:solidFill>
              <a:srgbClr val="999999"/>
            </a:solidFill>
            <a:prstDash val="solid"/>
            <a:round/>
            <a:headEnd type="none" w="sm" len="sm"/>
            <a:tailEnd type="none" w="sm" len="sm"/>
          </a:ln>
        </p:spPr>
      </p:pic>
      <p:sp>
        <p:nvSpPr>
          <p:cNvPr id="145" name="Shape 145"/>
          <p:cNvSpPr/>
          <p:nvPr/>
        </p:nvSpPr>
        <p:spPr>
          <a:xfrm>
            <a:off x="4768050" y="4043400"/>
            <a:ext cx="363000" cy="538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10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9: Prototype</a:t>
            </a:r>
            <a:endParaRPr>
              <a:solidFill>
                <a:schemeClr val="dk2"/>
              </a:solidFill>
            </a:endParaRPr>
          </a:p>
        </p:txBody>
      </p:sp>
      <p:pic>
        <p:nvPicPr>
          <p:cNvPr id="680" name="Shape 680"/>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81" name="Shape 681"/>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pic>
        <p:nvPicPr>
          <p:cNvPr id="682" name="Shape 682"/>
          <p:cNvPicPr preferRelativeResize="0"/>
          <p:nvPr/>
        </p:nvPicPr>
        <p:blipFill rotWithShape="1">
          <a:blip r:embed="rId5">
            <a:alphaModFix/>
          </a:blip>
          <a:srcRect l="23188" r="24276"/>
          <a:stretch/>
        </p:blipFill>
        <p:spPr>
          <a:xfrm>
            <a:off x="7318593" y="687600"/>
            <a:ext cx="3336107" cy="5735799"/>
          </a:xfrm>
          <a:prstGeom prst="rect">
            <a:avLst/>
          </a:prstGeom>
          <a:noFill/>
          <a:ln>
            <a:noFill/>
          </a:ln>
        </p:spPr>
      </p:pic>
      <p:sp>
        <p:nvSpPr>
          <p:cNvPr id="683" name="Shape 683"/>
          <p:cNvSpPr txBox="1"/>
          <p:nvPr/>
        </p:nvSpPr>
        <p:spPr>
          <a:xfrm>
            <a:off x="1676400" y="1539429"/>
            <a:ext cx="5638200" cy="316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3:</a:t>
            </a:r>
            <a:endParaRPr sz="3000">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Catalogue that shows a complete list of perishable food available at the end of the day</a:t>
            </a:r>
            <a:endParaRPr sz="3000">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4:</a:t>
            </a:r>
            <a:endParaRPr sz="3000">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Reserve &amp; Pay for your order on the app, and collect in store!</a:t>
            </a:r>
            <a:endParaRPr sz="3000">
              <a:solidFill>
                <a:schemeClr val="dk1"/>
              </a:solidFill>
              <a:latin typeface="Calibri"/>
              <a:ea typeface="Calibri"/>
              <a:cs typeface="Calibri"/>
              <a:sym typeface="Calibri"/>
            </a:endParaRPr>
          </a:p>
          <a:p>
            <a:pPr marL="0" lvl="0" indent="0" rtl="0">
              <a:spcBef>
                <a:spcPts val="0"/>
              </a:spcBef>
              <a:spcAft>
                <a:spcPts val="0"/>
              </a:spcAft>
              <a:buNone/>
            </a:pPr>
            <a:endParaRPr sz="3000">
              <a:latin typeface="Calibri"/>
              <a:ea typeface="Calibri"/>
              <a:cs typeface="Calibri"/>
              <a:sym typeface="Calibri"/>
            </a:endParaRPr>
          </a:p>
        </p:txBody>
      </p:sp>
      <p:pic>
        <p:nvPicPr>
          <p:cNvPr id="684" name="Shape 684"/>
          <p:cNvPicPr preferRelativeResize="0"/>
          <p:nvPr/>
        </p:nvPicPr>
        <p:blipFill>
          <a:blip r:embed="rId6">
            <a:alphaModFix/>
          </a:blip>
          <a:stretch>
            <a:fillRect/>
          </a:stretch>
        </p:blipFill>
        <p:spPr>
          <a:xfrm>
            <a:off x="7794173" y="1598091"/>
            <a:ext cx="2457432" cy="39505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ctrTitle"/>
          </p:nvPr>
        </p:nvSpPr>
        <p:spPr>
          <a:xfrm>
            <a:off x="653275" y="153425"/>
            <a:ext cx="107883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a:solidFill>
                  <a:schemeClr val="dk2"/>
                </a:solidFill>
              </a:rPr>
              <a:t>Exhibit 10: Revenue</a:t>
            </a:r>
            <a:endParaRPr>
              <a:solidFill>
                <a:schemeClr val="dk2"/>
              </a:solidFill>
            </a:endParaRPr>
          </a:p>
        </p:txBody>
      </p:sp>
      <p:pic>
        <p:nvPicPr>
          <p:cNvPr id="690" name="Shape 690"/>
          <p:cNvPicPr preferRelativeResize="0"/>
          <p:nvPr/>
        </p:nvPicPr>
        <p:blipFill rotWithShape="1">
          <a:blip r:embed="rId3">
            <a:alphaModFix/>
          </a:blip>
          <a:srcRect/>
          <a:stretch/>
        </p:blipFill>
        <p:spPr>
          <a:xfrm>
            <a:off x="268478" y="5547346"/>
            <a:ext cx="1162050" cy="1063571"/>
          </a:xfrm>
          <a:prstGeom prst="rect">
            <a:avLst/>
          </a:prstGeom>
          <a:noFill/>
          <a:ln>
            <a:noFill/>
          </a:ln>
        </p:spPr>
      </p:pic>
      <p:sp>
        <p:nvSpPr>
          <p:cNvPr id="691" name="Shape 691"/>
          <p:cNvSpPr txBox="1">
            <a:spLocks noGrp="1"/>
          </p:cNvSpPr>
          <p:nvPr>
            <p:ph type="ctrTitle"/>
          </p:nvPr>
        </p:nvSpPr>
        <p:spPr>
          <a:xfrm>
            <a:off x="10079000" y="6216775"/>
            <a:ext cx="2328000" cy="8145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
        <p:nvSpPr>
          <p:cNvPr id="692" name="Shape 692"/>
          <p:cNvSpPr txBox="1">
            <a:spLocks noGrp="1"/>
          </p:cNvSpPr>
          <p:nvPr>
            <p:ph type="body" idx="4294967295"/>
          </p:nvPr>
        </p:nvSpPr>
        <p:spPr>
          <a:xfrm>
            <a:off x="839800" y="1676400"/>
            <a:ext cx="6454500" cy="3752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200000"/>
              </a:lnSpc>
              <a:spcBef>
                <a:spcPts val="0"/>
              </a:spcBef>
              <a:spcAft>
                <a:spcPts val="0"/>
              </a:spcAft>
              <a:buClr>
                <a:srgbClr val="000000"/>
              </a:buClr>
              <a:buSzPts val="2400"/>
              <a:buChar char="●"/>
            </a:pPr>
            <a:r>
              <a:rPr lang="en-GB" sz="2400">
                <a:solidFill>
                  <a:srgbClr val="000000"/>
                </a:solidFill>
              </a:rPr>
              <a:t>Reservation </a:t>
            </a:r>
            <a:r>
              <a:rPr lang="en-GB" sz="2400" b="0" i="0" u="none" strike="noStrike" cap="none">
                <a:solidFill>
                  <a:srgbClr val="000000"/>
                </a:solidFill>
                <a:latin typeface="Calibri"/>
                <a:ea typeface="Calibri"/>
                <a:cs typeface="Calibri"/>
                <a:sym typeface="Calibri"/>
              </a:rPr>
              <a:t>fee (5-7% of dollar transactions)</a:t>
            </a:r>
            <a:endParaRPr sz="2400" b="0" i="0" u="none" strike="noStrike" cap="none">
              <a:solidFill>
                <a:srgbClr val="000000"/>
              </a:solidFill>
              <a:latin typeface="Calibri"/>
              <a:ea typeface="Calibri"/>
              <a:cs typeface="Calibri"/>
              <a:sym typeface="Calibri"/>
            </a:endParaRPr>
          </a:p>
          <a:p>
            <a:pPr marL="0" marR="0" lvl="0" indent="0" algn="l" rtl="0">
              <a:lnSpc>
                <a:spcPct val="200000"/>
              </a:lnSpc>
              <a:spcBef>
                <a:spcPts val="0"/>
              </a:spcBef>
              <a:spcAft>
                <a:spcPts val="0"/>
              </a:spcAft>
              <a:buNone/>
            </a:pPr>
            <a:endParaRPr sz="2400">
              <a:solidFill>
                <a:srgbClr val="000000"/>
              </a:solidFill>
            </a:endParaRPr>
          </a:p>
          <a:p>
            <a:pPr marL="457200" marR="0" lvl="0" indent="-381000" algn="l" rtl="0">
              <a:lnSpc>
                <a:spcPct val="200000"/>
              </a:lnSpc>
              <a:spcBef>
                <a:spcPts val="1000"/>
              </a:spcBef>
              <a:spcAft>
                <a:spcPts val="0"/>
              </a:spcAft>
              <a:buClr>
                <a:srgbClr val="000000"/>
              </a:buClr>
              <a:buSzPts val="2400"/>
              <a:buChar char="●"/>
            </a:pPr>
            <a:r>
              <a:rPr lang="en-GB" sz="2400" b="0" i="0" u="none" strike="noStrike" cap="none">
                <a:solidFill>
                  <a:srgbClr val="000000"/>
                </a:solidFill>
                <a:latin typeface="Calibri"/>
                <a:ea typeface="Calibri"/>
                <a:cs typeface="Calibri"/>
                <a:sym typeface="Calibri"/>
              </a:rPr>
              <a:t>Subscription fee</a:t>
            </a:r>
            <a:r>
              <a:rPr lang="en-GB" sz="2400">
                <a:solidFill>
                  <a:srgbClr val="000000"/>
                </a:solidFill>
              </a:rPr>
              <a:t>s (10% of dollar transactions)</a:t>
            </a:r>
            <a:endParaRPr sz="2400">
              <a:solidFill>
                <a:srgbClr val="000000"/>
              </a:solidFill>
            </a:endParaRPr>
          </a:p>
        </p:txBody>
      </p:sp>
      <p:graphicFrame>
        <p:nvGraphicFramePr>
          <p:cNvPr id="693" name="Shape 693"/>
          <p:cNvGraphicFramePr/>
          <p:nvPr/>
        </p:nvGraphicFramePr>
        <p:xfrm>
          <a:off x="7294300" y="1954250"/>
          <a:ext cx="3000000" cy="3000000"/>
        </p:xfrm>
        <a:graphic>
          <a:graphicData uri="http://schemas.openxmlformats.org/drawingml/2006/table">
            <a:tbl>
              <a:tblPr>
                <a:noFill/>
                <a:tableStyleId>{6AAF7F24-0943-4E90-B302-6BB0BA3A9D81}</a:tableStyleId>
              </a:tblPr>
              <a:tblGrid>
                <a:gridCol w="2168175">
                  <a:extLst>
                    <a:ext uri="{9D8B030D-6E8A-4147-A177-3AD203B41FA5}">
                      <a16:colId xmlns:a16="http://schemas.microsoft.com/office/drawing/2014/main" val="20000"/>
                    </a:ext>
                  </a:extLst>
                </a:gridCol>
                <a:gridCol w="2168175">
                  <a:extLst>
                    <a:ext uri="{9D8B030D-6E8A-4147-A177-3AD203B41FA5}">
                      <a16:colId xmlns:a16="http://schemas.microsoft.com/office/drawing/2014/main" val="20001"/>
                    </a:ext>
                  </a:extLst>
                </a:gridCol>
              </a:tblGrid>
              <a:tr h="381000">
                <a:tc>
                  <a:txBody>
                    <a:bodyPr/>
                    <a:lstStyle/>
                    <a:p>
                      <a:pPr marL="0" lvl="0" indent="0" rtl="0">
                        <a:spcBef>
                          <a:spcPts val="0"/>
                        </a:spcBef>
                        <a:spcAft>
                          <a:spcPts val="0"/>
                        </a:spcAft>
                        <a:buNone/>
                      </a:pPr>
                      <a:r>
                        <a:rPr lang="en-GB" b="1"/>
                        <a:t>Revenue Stream</a:t>
                      </a:r>
                      <a:endParaRPr b="1"/>
                    </a:p>
                  </a:txBody>
                  <a:tcPr marL="91425" marR="91425" marT="91425" marB="91425"/>
                </a:tc>
                <a:tc>
                  <a:txBody>
                    <a:bodyPr/>
                    <a:lstStyle/>
                    <a:p>
                      <a:pPr marL="0" lvl="0" indent="0" rtl="0">
                        <a:spcBef>
                          <a:spcPts val="0"/>
                        </a:spcBef>
                        <a:spcAft>
                          <a:spcPts val="0"/>
                        </a:spcAft>
                        <a:buNone/>
                      </a:pPr>
                      <a:r>
                        <a:rPr lang="en-GB" b="1"/>
                        <a:t>Cost Breakdown</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GB"/>
                        <a:t>Daily Sales per customer</a:t>
                      </a:r>
                      <a:endParaRPr/>
                    </a:p>
                  </a:txBody>
                  <a:tcPr marL="91425" marR="91425" marT="91425" marB="91425"/>
                </a:tc>
                <a:tc>
                  <a:txBody>
                    <a:bodyPr/>
                    <a:lstStyle/>
                    <a:p>
                      <a:pPr marL="0" lvl="0" indent="0" rtl="0">
                        <a:spcBef>
                          <a:spcPts val="0"/>
                        </a:spcBef>
                        <a:spcAft>
                          <a:spcPts val="0"/>
                        </a:spcAft>
                        <a:buNone/>
                      </a:pPr>
                      <a:r>
                        <a:rPr lang="en-GB"/>
                        <a:t>CAC (e.g. Marketing)</a:t>
                      </a:r>
                      <a:endParaRPr/>
                    </a:p>
                    <a:p>
                      <a:pPr marL="0" lvl="0" indent="0" rtl="0">
                        <a:spcBef>
                          <a:spcPts val="0"/>
                        </a:spcBef>
                        <a:spcAft>
                          <a:spcPts val="0"/>
                        </a:spcAft>
                        <a:buNone/>
                      </a:pPr>
                      <a:r>
                        <a:rPr lang="en-GB"/>
                        <a:t>35%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GB"/>
                        <a:t>Commission fee (customer)</a:t>
                      </a:r>
                      <a:endParaRPr/>
                    </a:p>
                  </a:txBody>
                  <a:tcPr marL="91425" marR="91425" marT="91425" marB="91425"/>
                </a:tc>
                <a:tc>
                  <a:txBody>
                    <a:bodyPr/>
                    <a:lstStyle/>
                    <a:p>
                      <a:pPr marL="0" lvl="0" indent="0" rtl="0">
                        <a:spcBef>
                          <a:spcPts val="0"/>
                        </a:spcBef>
                        <a:spcAft>
                          <a:spcPts val="0"/>
                        </a:spcAft>
                        <a:buNone/>
                      </a:pPr>
                      <a:r>
                        <a:rPr lang="en-GB"/>
                        <a:t>Logistics</a:t>
                      </a:r>
                      <a:endParaRPr/>
                    </a:p>
                    <a:p>
                      <a:pPr marL="0" lvl="0" indent="0" rtl="0">
                        <a:spcBef>
                          <a:spcPts val="0"/>
                        </a:spcBef>
                        <a:spcAft>
                          <a:spcPts val="0"/>
                        </a:spcAft>
                        <a:buNone/>
                      </a:pPr>
                      <a:r>
                        <a:rPr lang="en-GB"/>
                        <a:t>10%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GB"/>
                        <a:t>Commission fee (merchant)</a:t>
                      </a:r>
                      <a:endParaRPr/>
                    </a:p>
                  </a:txBody>
                  <a:tcPr marL="91425" marR="91425" marT="91425" marB="91425"/>
                </a:tc>
                <a:tc>
                  <a:txBody>
                    <a:bodyPr/>
                    <a:lstStyle/>
                    <a:p>
                      <a:pPr marL="0" lvl="0" indent="0" rtl="0">
                        <a:spcBef>
                          <a:spcPts val="0"/>
                        </a:spcBef>
                        <a:spcAft>
                          <a:spcPts val="0"/>
                        </a:spcAft>
                        <a:buNone/>
                      </a:pPr>
                      <a:r>
                        <a:rPr lang="en-GB"/>
                        <a:t>Platform</a:t>
                      </a:r>
                      <a:endParaRPr/>
                    </a:p>
                    <a:p>
                      <a:pPr marL="0" lvl="0" indent="0" rtl="0">
                        <a:spcBef>
                          <a:spcPts val="0"/>
                        </a:spcBef>
                        <a:spcAft>
                          <a:spcPts val="0"/>
                        </a:spcAft>
                        <a:buNone/>
                      </a:pPr>
                      <a:r>
                        <a:rPr lang="en-GB"/>
                        <a:t>20%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GB"/>
                        <a:t>Commission fee (soup kitchen)</a:t>
                      </a:r>
                      <a:endParaRPr/>
                    </a:p>
                  </a:txBody>
                  <a:tcPr marL="91425" marR="91425" marT="91425" marB="91425"/>
                </a:tc>
                <a:tc>
                  <a:txBody>
                    <a:bodyPr/>
                    <a:lstStyle/>
                    <a:p>
                      <a:pPr marL="0" lvl="0" indent="0" rtl="0">
                        <a:spcBef>
                          <a:spcPts val="0"/>
                        </a:spcBef>
                        <a:spcAft>
                          <a:spcPts val="0"/>
                        </a:spcAft>
                        <a:buNone/>
                      </a:pPr>
                      <a:r>
                        <a:rPr lang="en-GB"/>
                        <a:t>Manpower</a:t>
                      </a:r>
                      <a:endParaRPr/>
                    </a:p>
                    <a:p>
                      <a:pPr marL="0" lvl="0" indent="0" rtl="0">
                        <a:spcBef>
                          <a:spcPts val="0"/>
                        </a:spcBef>
                        <a:spcAft>
                          <a:spcPts val="0"/>
                        </a:spcAft>
                        <a:buNone/>
                      </a:pPr>
                      <a:r>
                        <a:rPr lang="en-GB"/>
                        <a:t>35%</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400" b="0" i="0" u="none" strike="noStrike" cap="none">
                <a:solidFill>
                  <a:schemeClr val="dk2"/>
                </a:solidFill>
                <a:latin typeface="Calibri"/>
                <a:ea typeface="Calibri"/>
                <a:cs typeface="Calibri"/>
                <a:sym typeface="Calibri"/>
              </a:rPr>
              <a:t>Our Solution</a:t>
            </a:r>
            <a:endParaRPr>
              <a:solidFill>
                <a:schemeClr val="dk2"/>
              </a:solidFill>
            </a:endParaRPr>
          </a:p>
          <a:p>
            <a:pPr marL="0" marR="0" lvl="0" indent="0" algn="l" rtl="0">
              <a:lnSpc>
                <a:spcPct val="90000"/>
              </a:lnSpc>
              <a:spcBef>
                <a:spcPts val="0"/>
              </a:spcBef>
              <a:spcAft>
                <a:spcPts val="0"/>
              </a:spcAft>
              <a:buClr>
                <a:schemeClr val="dk1"/>
              </a:buClr>
              <a:buSzPts val="4400"/>
              <a:buFont typeface="Calibri"/>
              <a:buNone/>
            </a:pPr>
            <a:r>
              <a:rPr lang="en-GB" sz="2800">
                <a:solidFill>
                  <a:schemeClr val="dk2"/>
                </a:solidFill>
              </a:rPr>
              <a:t>Virality</a:t>
            </a:r>
            <a:endParaRPr sz="2800">
              <a:solidFill>
                <a:schemeClr val="dk2"/>
              </a:solidFill>
            </a:endParaRPr>
          </a:p>
        </p:txBody>
      </p:sp>
      <p:sp>
        <p:nvSpPr>
          <p:cNvPr id="699" name="Shape 699"/>
          <p:cNvSpPr txBox="1">
            <a:spLocks noGrp="1"/>
          </p:cNvSpPr>
          <p:nvPr>
            <p:ph type="body" idx="1"/>
          </p:nvPr>
        </p:nvSpPr>
        <p:spPr>
          <a:xfrm>
            <a:off x="477475" y="1961275"/>
            <a:ext cx="10876200" cy="43512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marR="0" lvl="0" indent="-355600" algn="l" rtl="0">
              <a:lnSpc>
                <a:spcPct val="150000"/>
              </a:lnSpc>
              <a:spcBef>
                <a:spcPts val="0"/>
              </a:spcBef>
              <a:spcAft>
                <a:spcPts val="0"/>
              </a:spcAft>
              <a:buClr>
                <a:srgbClr val="000000"/>
              </a:buClr>
              <a:buSzPts val="2000"/>
              <a:buFont typeface="Calibri"/>
              <a:buChar char="•"/>
            </a:pPr>
            <a:r>
              <a:rPr lang="en-GB" sz="2000" b="1">
                <a:solidFill>
                  <a:srgbClr val="000000"/>
                </a:solidFill>
              </a:rPr>
              <a:t>What will pull customers in?</a:t>
            </a:r>
            <a:br>
              <a:rPr lang="en-GB" sz="2000">
                <a:solidFill>
                  <a:srgbClr val="000000"/>
                </a:solidFill>
              </a:rPr>
            </a:br>
            <a:r>
              <a:rPr lang="en-GB" sz="2000">
                <a:solidFill>
                  <a:srgbClr val="000000"/>
                </a:solidFill>
              </a:rPr>
              <a:t>Ability to buy/sell unsold food, and to help the environment</a:t>
            </a:r>
            <a:br>
              <a:rPr lang="en-GB" sz="2000">
                <a:solidFill>
                  <a:srgbClr val="000000"/>
                </a:solidFill>
              </a:rPr>
            </a:br>
            <a:endParaRPr sz="2000">
              <a:solidFill>
                <a:srgbClr val="000000"/>
              </a:solidFill>
            </a:endParaRPr>
          </a:p>
          <a:p>
            <a:pPr marL="457200" marR="0" lvl="0" indent="-355600" algn="l" rtl="0">
              <a:lnSpc>
                <a:spcPct val="150000"/>
              </a:lnSpc>
              <a:spcBef>
                <a:spcPts val="0"/>
              </a:spcBef>
              <a:spcAft>
                <a:spcPts val="0"/>
              </a:spcAft>
              <a:buClr>
                <a:srgbClr val="000000"/>
              </a:buClr>
              <a:buSzPts val="2000"/>
              <a:buFont typeface="Calibri"/>
              <a:buChar char="•"/>
            </a:pPr>
            <a:r>
              <a:rPr lang="en-GB" sz="2000" b="1">
                <a:solidFill>
                  <a:srgbClr val="000000"/>
                </a:solidFill>
              </a:rPr>
              <a:t>How the idea will spread?</a:t>
            </a:r>
            <a:br>
              <a:rPr lang="en-GB" sz="2000">
                <a:solidFill>
                  <a:srgbClr val="000000"/>
                </a:solidFill>
              </a:rPr>
            </a:br>
            <a:r>
              <a:rPr lang="en-GB" sz="2000">
                <a:solidFill>
                  <a:srgbClr val="000000"/>
                </a:solidFill>
              </a:rPr>
              <a:t>Referrals, awareness campaigns, government cooperation</a:t>
            </a:r>
            <a:endParaRPr sz="2000">
              <a:solidFill>
                <a:srgbClr val="000000"/>
              </a:solidFill>
            </a:endParaRPr>
          </a:p>
          <a:p>
            <a:pPr marL="0" marR="0" lvl="0" indent="0" algn="l" rtl="0">
              <a:lnSpc>
                <a:spcPct val="150000"/>
              </a:lnSpc>
              <a:spcBef>
                <a:spcPts val="0"/>
              </a:spcBef>
              <a:spcAft>
                <a:spcPts val="0"/>
              </a:spcAft>
              <a:buNone/>
            </a:pPr>
            <a:endParaRPr sz="2000">
              <a:solidFill>
                <a:srgbClr val="000000"/>
              </a:solidFill>
            </a:endParaRPr>
          </a:p>
          <a:p>
            <a:pPr marL="457200" marR="0" lvl="0" indent="-355600" algn="l" rtl="0">
              <a:lnSpc>
                <a:spcPct val="150000"/>
              </a:lnSpc>
              <a:spcBef>
                <a:spcPts val="0"/>
              </a:spcBef>
              <a:spcAft>
                <a:spcPts val="0"/>
              </a:spcAft>
              <a:buClr>
                <a:srgbClr val="000000"/>
              </a:buClr>
              <a:buSzPts val="2000"/>
              <a:buFont typeface="Calibri"/>
              <a:buChar char="•"/>
            </a:pPr>
            <a:r>
              <a:rPr lang="en-GB" sz="2000" b="1">
                <a:solidFill>
                  <a:srgbClr val="000000"/>
                </a:solidFill>
              </a:rPr>
              <a:t>How to make sure to obtain scale?</a:t>
            </a:r>
            <a:br>
              <a:rPr lang="en-GB" sz="2000">
                <a:solidFill>
                  <a:srgbClr val="000000"/>
                </a:solidFill>
              </a:rPr>
            </a:br>
            <a:r>
              <a:rPr lang="en-GB" sz="2000">
                <a:solidFill>
                  <a:srgbClr val="000000"/>
                </a:solidFill>
              </a:rPr>
              <a:t>Achieve 100% food recycling from user to composting</a:t>
            </a:r>
            <a:endParaRPr sz="20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959"/>
              <a:buFont typeface="Calibri"/>
              <a:buNone/>
            </a:pPr>
            <a:r>
              <a:rPr lang="en-GB">
                <a:solidFill>
                  <a:srgbClr val="1C4587"/>
                </a:solidFill>
              </a:rPr>
              <a:t>Preliminary Findings</a:t>
            </a:r>
            <a:endParaRPr>
              <a:solidFill>
                <a:srgbClr val="1C4587"/>
              </a:solidFill>
            </a:endParaRPr>
          </a:p>
          <a:p>
            <a:pPr marL="0" marR="0" lvl="0" indent="0" algn="l" rtl="0">
              <a:lnSpc>
                <a:spcPct val="90000"/>
              </a:lnSpc>
              <a:spcBef>
                <a:spcPts val="0"/>
              </a:spcBef>
              <a:spcAft>
                <a:spcPts val="0"/>
              </a:spcAft>
              <a:buClr>
                <a:schemeClr val="lt1"/>
              </a:buClr>
              <a:buSzPts val="3959"/>
              <a:buFont typeface="Calibri"/>
              <a:buNone/>
            </a:pPr>
            <a:r>
              <a:rPr lang="en-GB" sz="2800">
                <a:solidFill>
                  <a:srgbClr val="1C4587"/>
                </a:solidFill>
              </a:rPr>
              <a:t>We conducted a survey of 105 respondents</a:t>
            </a:r>
            <a:endParaRPr sz="2800">
              <a:solidFill>
                <a:srgbClr val="1C4587"/>
              </a:solidFill>
            </a:endParaRPr>
          </a:p>
        </p:txBody>
      </p:sp>
      <p:sp>
        <p:nvSpPr>
          <p:cNvPr id="705" name="Shape 70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endParaRPr>
              <a:solidFill>
                <a:srgbClr val="000000"/>
              </a:solidFill>
            </a:endParaRPr>
          </a:p>
          <a:p>
            <a:pPr marL="228600" lvl="0" indent="-228600" rtl="0">
              <a:lnSpc>
                <a:spcPct val="100000"/>
              </a:lnSpc>
              <a:spcBef>
                <a:spcPts val="0"/>
              </a:spcBef>
              <a:spcAft>
                <a:spcPts val="0"/>
              </a:spcAft>
              <a:buClr>
                <a:srgbClr val="000000"/>
              </a:buClr>
              <a:buSzPts val="2800"/>
              <a:buFont typeface="Calibri"/>
              <a:buChar char="•"/>
            </a:pPr>
            <a:r>
              <a:rPr lang="en-GB">
                <a:solidFill>
                  <a:srgbClr val="000000"/>
                </a:solidFill>
              </a:rPr>
              <a:t>88% are concerned about the hygiene and quality</a:t>
            </a:r>
            <a:endParaRPr>
              <a:solidFill>
                <a:srgbClr val="000000"/>
              </a:solidFill>
            </a:endParaRPr>
          </a:p>
          <a:p>
            <a:pPr marL="228600" lvl="0" indent="-228600" rtl="0">
              <a:lnSpc>
                <a:spcPct val="100000"/>
              </a:lnSpc>
              <a:spcBef>
                <a:spcPts val="0"/>
              </a:spcBef>
              <a:spcAft>
                <a:spcPts val="0"/>
              </a:spcAft>
              <a:buClr>
                <a:srgbClr val="000000"/>
              </a:buClr>
              <a:buSzPts val="2800"/>
              <a:buFont typeface="Calibri"/>
              <a:buChar char="•"/>
            </a:pPr>
            <a:r>
              <a:rPr lang="en-GB" b="1">
                <a:solidFill>
                  <a:srgbClr val="000000"/>
                </a:solidFill>
              </a:rPr>
              <a:t>60% will be willing to purchase vegetables that did not pass the cosmetic filtering test</a:t>
            </a:r>
            <a:endParaRPr b="1">
              <a:solidFill>
                <a:srgbClr val="000000"/>
              </a:solidFill>
            </a:endParaRPr>
          </a:p>
          <a:p>
            <a:pPr marL="228600" lvl="0" indent="-228600" rtl="0">
              <a:lnSpc>
                <a:spcPct val="100000"/>
              </a:lnSpc>
              <a:spcBef>
                <a:spcPts val="0"/>
              </a:spcBef>
              <a:spcAft>
                <a:spcPts val="0"/>
              </a:spcAft>
              <a:buClr>
                <a:srgbClr val="000000"/>
              </a:buClr>
              <a:buSzPts val="2800"/>
              <a:buFont typeface="Calibri"/>
              <a:buChar char="•"/>
            </a:pPr>
            <a:r>
              <a:rPr lang="en-GB">
                <a:solidFill>
                  <a:srgbClr val="000000"/>
                </a:solidFill>
              </a:rPr>
              <a:t>66% will consider if the discount is between 30-50%</a:t>
            </a:r>
            <a:endParaRPr>
              <a:solidFill>
                <a:srgbClr val="000000"/>
              </a:solidFill>
            </a:endParaRPr>
          </a:p>
          <a:p>
            <a:pPr marL="228600" lvl="0" indent="-228600" rtl="0">
              <a:lnSpc>
                <a:spcPct val="100000"/>
              </a:lnSpc>
              <a:spcBef>
                <a:spcPts val="0"/>
              </a:spcBef>
              <a:spcAft>
                <a:spcPts val="0"/>
              </a:spcAft>
              <a:buClr>
                <a:srgbClr val="000000"/>
              </a:buClr>
              <a:buSzPts val="2800"/>
              <a:buFont typeface="Calibri"/>
              <a:buChar char="•"/>
            </a:pPr>
            <a:r>
              <a:rPr lang="en-GB">
                <a:solidFill>
                  <a:srgbClr val="000000"/>
                </a:solidFill>
              </a:rPr>
              <a:t>91% indicated they would download this app</a:t>
            </a:r>
            <a:endParaRPr>
              <a:solidFill>
                <a:srgbClr val="000000"/>
              </a:solidFill>
            </a:endParaRPr>
          </a:p>
          <a:p>
            <a:pPr marL="0" marR="0" lvl="0" indent="0" algn="l" rtl="0">
              <a:lnSpc>
                <a:spcPct val="150000"/>
              </a:lnSpc>
              <a:spcBef>
                <a:spcPts val="0"/>
              </a:spcBef>
              <a:spcAft>
                <a:spcPts val="0"/>
              </a:spcAft>
              <a:buNone/>
            </a:pPr>
            <a:endParaRPr>
              <a:solidFill>
                <a:srgbClr val="000000"/>
              </a:solidFill>
            </a:endParaRPr>
          </a:p>
        </p:txBody>
      </p:sp>
      <p:pic>
        <p:nvPicPr>
          <p:cNvPr id="706" name="Shape 706"/>
          <p:cNvPicPr preferRelativeResize="0"/>
          <p:nvPr/>
        </p:nvPicPr>
        <p:blipFill>
          <a:blip r:embed="rId3">
            <a:alphaModFix/>
          </a:blip>
          <a:stretch>
            <a:fillRect/>
          </a:stretch>
        </p:blipFill>
        <p:spPr>
          <a:xfrm>
            <a:off x="9081763" y="246863"/>
            <a:ext cx="2924175" cy="1562100"/>
          </a:xfrm>
          <a:prstGeom prst="rect">
            <a:avLst/>
          </a:prstGeom>
          <a:noFill/>
          <a:ln>
            <a:noFill/>
          </a:ln>
        </p:spPr>
      </p:pic>
      <p:sp>
        <p:nvSpPr>
          <p:cNvPr id="707" name="Shape 707"/>
          <p:cNvSpPr/>
          <p:nvPr/>
        </p:nvSpPr>
        <p:spPr>
          <a:xfrm>
            <a:off x="1205075" y="5390000"/>
            <a:ext cx="9421500" cy="78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800" b="1"/>
              <a:t>People want to get involved with reducing food waste</a:t>
            </a:r>
            <a:endParaRPr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10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p:nvPr/>
        </p:nvSpPr>
        <p:spPr>
          <a:xfrm>
            <a:off x="838200" y="1914525"/>
            <a:ext cx="1325700" cy="13257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txBox="1">
            <a:spLocks noGrp="1"/>
          </p:cNvSpPr>
          <p:nvPr>
            <p:ph type="body" idx="1"/>
          </p:nvPr>
        </p:nvSpPr>
        <p:spPr>
          <a:xfrm>
            <a:off x="2312625" y="2279025"/>
            <a:ext cx="11077500" cy="749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600">
                <a:solidFill>
                  <a:srgbClr val="000000"/>
                </a:solidFill>
              </a:rPr>
              <a:t>Tonnes of food waste are generated in Singapore everyday (NEA, 2016)</a:t>
            </a:r>
            <a:endParaRPr sz="2600">
              <a:solidFill>
                <a:srgbClr val="000000"/>
              </a:solidFill>
            </a:endParaRPr>
          </a:p>
          <a:p>
            <a:pPr marL="0" marR="0" lvl="0" indent="0" algn="l" rtl="0">
              <a:lnSpc>
                <a:spcPct val="150000"/>
              </a:lnSpc>
              <a:spcBef>
                <a:spcPts val="0"/>
              </a:spcBef>
              <a:spcAft>
                <a:spcPts val="0"/>
              </a:spcAft>
              <a:buNone/>
            </a:pPr>
            <a:endParaRPr sz="2600">
              <a:solidFill>
                <a:srgbClr val="000000"/>
              </a:solidFill>
            </a:endParaRPr>
          </a:p>
        </p:txBody>
      </p:sp>
      <p:pic>
        <p:nvPicPr>
          <p:cNvPr id="152" name="Shape 152"/>
          <p:cNvPicPr preferRelativeResize="0"/>
          <p:nvPr/>
        </p:nvPicPr>
        <p:blipFill>
          <a:blip r:embed="rId3">
            <a:alphaModFix/>
          </a:blip>
          <a:stretch>
            <a:fillRect/>
          </a:stretch>
        </p:blipFill>
        <p:spPr>
          <a:xfrm>
            <a:off x="1541125" y="3540125"/>
            <a:ext cx="1720602" cy="1338251"/>
          </a:xfrm>
          <a:prstGeom prst="rect">
            <a:avLst/>
          </a:prstGeom>
          <a:noFill/>
          <a:ln>
            <a:noFill/>
          </a:ln>
        </p:spPr>
      </p:pic>
      <p:sp>
        <p:nvSpPr>
          <p:cNvPr id="153" name="Shape 153"/>
          <p:cNvSpPr txBox="1">
            <a:spLocks noGrp="1"/>
          </p:cNvSpPr>
          <p:nvPr>
            <p:ph type="body" idx="1"/>
          </p:nvPr>
        </p:nvSpPr>
        <p:spPr>
          <a:xfrm>
            <a:off x="855325" y="2208275"/>
            <a:ext cx="1508100" cy="463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3600">
                <a:solidFill>
                  <a:srgbClr val="000000"/>
                </a:solidFill>
              </a:rPr>
              <a:t>2,160 </a:t>
            </a:r>
            <a:endParaRPr sz="3600">
              <a:solidFill>
                <a:srgbClr val="000000"/>
              </a:solidFill>
            </a:endParaRPr>
          </a:p>
          <a:p>
            <a:pPr marL="0" marR="0" lvl="0" indent="0" algn="l" rtl="0">
              <a:lnSpc>
                <a:spcPct val="150000"/>
              </a:lnSpc>
              <a:spcBef>
                <a:spcPts val="0"/>
              </a:spcBef>
              <a:spcAft>
                <a:spcPts val="0"/>
              </a:spcAft>
              <a:buNone/>
            </a:pPr>
            <a:endParaRPr sz="3600">
              <a:solidFill>
                <a:srgbClr val="000000"/>
              </a:solidFill>
            </a:endParaRPr>
          </a:p>
        </p:txBody>
      </p:sp>
      <p:pic>
        <p:nvPicPr>
          <p:cNvPr id="154" name="Shape 154"/>
          <p:cNvPicPr preferRelativeResize="0"/>
          <p:nvPr/>
        </p:nvPicPr>
        <p:blipFill>
          <a:blip r:embed="rId3">
            <a:alphaModFix/>
          </a:blip>
          <a:stretch>
            <a:fillRect/>
          </a:stretch>
        </p:blipFill>
        <p:spPr>
          <a:xfrm>
            <a:off x="1618482" y="4694002"/>
            <a:ext cx="1720602" cy="1338246"/>
          </a:xfrm>
          <a:prstGeom prst="rect">
            <a:avLst/>
          </a:prstGeom>
          <a:noFill/>
          <a:ln>
            <a:noFill/>
          </a:ln>
        </p:spPr>
      </p:pic>
      <p:sp>
        <p:nvSpPr>
          <p:cNvPr id="155" name="Shape 155"/>
          <p:cNvSpPr txBox="1"/>
          <p:nvPr/>
        </p:nvSpPr>
        <p:spPr>
          <a:xfrm>
            <a:off x="4564025" y="5715000"/>
            <a:ext cx="8673600" cy="15174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GB" sz="2500" i="1">
                <a:latin typeface="Calibri"/>
                <a:ea typeface="Calibri"/>
                <a:cs typeface="Calibri"/>
                <a:sym typeface="Calibri"/>
              </a:rPr>
              <a:t>...that’s equivalent to the weight of 432 school buses!</a:t>
            </a:r>
            <a:endParaRPr sz="2500" i="1"/>
          </a:p>
        </p:txBody>
      </p:sp>
      <p:pic>
        <p:nvPicPr>
          <p:cNvPr id="156" name="Shape 156"/>
          <p:cNvPicPr preferRelativeResize="0"/>
          <p:nvPr/>
        </p:nvPicPr>
        <p:blipFill>
          <a:blip r:embed="rId3">
            <a:alphaModFix/>
          </a:blip>
          <a:stretch>
            <a:fillRect/>
          </a:stretch>
        </p:blipFill>
        <p:spPr>
          <a:xfrm>
            <a:off x="3609103" y="3615052"/>
            <a:ext cx="1720602" cy="1338251"/>
          </a:xfrm>
          <a:prstGeom prst="rect">
            <a:avLst/>
          </a:prstGeom>
          <a:noFill/>
          <a:ln>
            <a:noFill/>
          </a:ln>
        </p:spPr>
      </p:pic>
      <p:pic>
        <p:nvPicPr>
          <p:cNvPr id="157" name="Shape 157"/>
          <p:cNvPicPr preferRelativeResize="0"/>
          <p:nvPr/>
        </p:nvPicPr>
        <p:blipFill>
          <a:blip r:embed="rId3">
            <a:alphaModFix/>
          </a:blip>
          <a:stretch>
            <a:fillRect/>
          </a:stretch>
        </p:blipFill>
        <p:spPr>
          <a:xfrm>
            <a:off x="3686461" y="4768928"/>
            <a:ext cx="1720602" cy="1338246"/>
          </a:xfrm>
          <a:prstGeom prst="rect">
            <a:avLst/>
          </a:prstGeom>
          <a:noFill/>
          <a:ln>
            <a:noFill/>
          </a:ln>
        </p:spPr>
      </p:pic>
      <p:pic>
        <p:nvPicPr>
          <p:cNvPr id="158" name="Shape 158"/>
          <p:cNvPicPr preferRelativeResize="0"/>
          <p:nvPr/>
        </p:nvPicPr>
        <p:blipFill>
          <a:blip r:embed="rId3">
            <a:alphaModFix/>
          </a:blip>
          <a:stretch>
            <a:fillRect/>
          </a:stretch>
        </p:blipFill>
        <p:spPr>
          <a:xfrm>
            <a:off x="5599724" y="3615052"/>
            <a:ext cx="1720602" cy="1338251"/>
          </a:xfrm>
          <a:prstGeom prst="rect">
            <a:avLst/>
          </a:prstGeom>
          <a:noFill/>
          <a:ln>
            <a:noFill/>
          </a:ln>
        </p:spPr>
      </p:pic>
      <p:pic>
        <p:nvPicPr>
          <p:cNvPr id="159" name="Shape 159"/>
          <p:cNvPicPr preferRelativeResize="0"/>
          <p:nvPr/>
        </p:nvPicPr>
        <p:blipFill>
          <a:blip r:embed="rId3">
            <a:alphaModFix/>
          </a:blip>
          <a:stretch>
            <a:fillRect/>
          </a:stretch>
        </p:blipFill>
        <p:spPr>
          <a:xfrm>
            <a:off x="5677081" y="4768928"/>
            <a:ext cx="1720602" cy="1338246"/>
          </a:xfrm>
          <a:prstGeom prst="rect">
            <a:avLst/>
          </a:prstGeom>
          <a:noFill/>
          <a:ln>
            <a:noFill/>
          </a:ln>
        </p:spPr>
      </p:pic>
      <p:pic>
        <p:nvPicPr>
          <p:cNvPr id="160" name="Shape 160"/>
          <p:cNvPicPr preferRelativeResize="0"/>
          <p:nvPr/>
        </p:nvPicPr>
        <p:blipFill>
          <a:blip r:embed="rId3">
            <a:alphaModFix/>
          </a:blip>
          <a:stretch>
            <a:fillRect/>
          </a:stretch>
        </p:blipFill>
        <p:spPr>
          <a:xfrm>
            <a:off x="7742629" y="3540125"/>
            <a:ext cx="1720602" cy="1338251"/>
          </a:xfrm>
          <a:prstGeom prst="rect">
            <a:avLst/>
          </a:prstGeom>
          <a:noFill/>
          <a:ln>
            <a:noFill/>
          </a:ln>
        </p:spPr>
      </p:pic>
      <p:pic>
        <p:nvPicPr>
          <p:cNvPr id="161" name="Shape 161"/>
          <p:cNvPicPr preferRelativeResize="0"/>
          <p:nvPr/>
        </p:nvPicPr>
        <p:blipFill>
          <a:blip r:embed="rId3">
            <a:alphaModFix/>
          </a:blip>
          <a:stretch>
            <a:fillRect/>
          </a:stretch>
        </p:blipFill>
        <p:spPr>
          <a:xfrm>
            <a:off x="7819986" y="4694002"/>
            <a:ext cx="1720602" cy="1338246"/>
          </a:xfrm>
          <a:prstGeom prst="rect">
            <a:avLst/>
          </a:prstGeom>
          <a:noFill/>
          <a:ln>
            <a:noFill/>
          </a:ln>
        </p:spPr>
      </p:pic>
      <p:pic>
        <p:nvPicPr>
          <p:cNvPr id="162" name="Shape 162"/>
          <p:cNvPicPr preferRelativeResize="0"/>
          <p:nvPr/>
        </p:nvPicPr>
        <p:blipFill>
          <a:blip r:embed="rId3">
            <a:alphaModFix/>
          </a:blip>
          <a:stretch>
            <a:fillRect/>
          </a:stretch>
        </p:blipFill>
        <p:spPr>
          <a:xfrm>
            <a:off x="9735681" y="3540125"/>
            <a:ext cx="1720602" cy="1338251"/>
          </a:xfrm>
          <a:prstGeom prst="rect">
            <a:avLst/>
          </a:prstGeom>
          <a:noFill/>
          <a:ln>
            <a:noFill/>
          </a:ln>
        </p:spPr>
      </p:pic>
      <p:pic>
        <p:nvPicPr>
          <p:cNvPr id="163" name="Shape 163"/>
          <p:cNvPicPr preferRelativeResize="0"/>
          <p:nvPr/>
        </p:nvPicPr>
        <p:blipFill>
          <a:blip r:embed="rId3">
            <a:alphaModFix/>
          </a:blip>
          <a:stretch>
            <a:fillRect/>
          </a:stretch>
        </p:blipFill>
        <p:spPr>
          <a:xfrm>
            <a:off x="9813038" y="4694002"/>
            <a:ext cx="1720602" cy="1338246"/>
          </a:xfrm>
          <a:prstGeom prst="rect">
            <a:avLst/>
          </a:prstGeom>
          <a:noFill/>
          <a:ln>
            <a:noFill/>
          </a:ln>
        </p:spPr>
      </p:pic>
      <p:sp>
        <p:nvSpPr>
          <p:cNvPr id="164" name="Shape 164"/>
          <p:cNvSpPr txBox="1">
            <a:spLocks noGrp="1"/>
          </p:cNvSpPr>
          <p:nvPr>
            <p:ph type="title"/>
          </p:nvPr>
        </p:nvSpPr>
        <p:spPr>
          <a:xfrm>
            <a:off x="762000" y="136525"/>
            <a:ext cx="10515600" cy="1325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GB">
                <a:solidFill>
                  <a:srgbClr val="1C4587"/>
                </a:solidFill>
              </a:rPr>
              <a:t>Food Waste in Singapore</a:t>
            </a:r>
            <a:endParaRPr>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Quantifying the Severity of the Problem</a:t>
            </a:r>
            <a:endParaRPr sz="2800">
              <a:solidFill>
                <a:srgbClr val="1C458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762000" y="212725"/>
            <a:ext cx="10515600" cy="1325700"/>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Clr>
                <a:schemeClr val="dk1"/>
              </a:buClr>
              <a:buSzPts val="4400"/>
              <a:buFont typeface="Calibri"/>
              <a:buNone/>
            </a:pPr>
            <a:r>
              <a:rPr lang="en-GB">
                <a:solidFill>
                  <a:srgbClr val="1C4587"/>
                </a:solidFill>
              </a:rPr>
              <a:t>Market Research</a:t>
            </a:r>
            <a:endParaRPr>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What did we find?</a:t>
            </a:r>
            <a:endParaRPr>
              <a:solidFill>
                <a:srgbClr val="1C4587"/>
              </a:solidFill>
            </a:endParaRPr>
          </a:p>
        </p:txBody>
      </p:sp>
      <p:pic>
        <p:nvPicPr>
          <p:cNvPr id="170" name="Shape 170"/>
          <p:cNvPicPr preferRelativeResize="0"/>
          <p:nvPr/>
        </p:nvPicPr>
        <p:blipFill>
          <a:blip r:embed="rId3">
            <a:alphaModFix/>
          </a:blip>
          <a:stretch>
            <a:fillRect/>
          </a:stretch>
        </p:blipFill>
        <p:spPr>
          <a:xfrm>
            <a:off x="4050300" y="1610451"/>
            <a:ext cx="4745061" cy="3827662"/>
          </a:xfrm>
          <a:prstGeom prst="rect">
            <a:avLst/>
          </a:prstGeom>
          <a:noFill/>
          <a:ln>
            <a:noFill/>
          </a:ln>
        </p:spPr>
      </p:pic>
      <p:sp>
        <p:nvSpPr>
          <p:cNvPr id="171" name="Shape 171"/>
          <p:cNvSpPr txBox="1">
            <a:spLocks noGrp="1"/>
          </p:cNvSpPr>
          <p:nvPr>
            <p:ph type="body" idx="1"/>
          </p:nvPr>
        </p:nvSpPr>
        <p:spPr>
          <a:xfrm>
            <a:off x="-825" y="2547900"/>
            <a:ext cx="12192000" cy="1325700"/>
          </a:xfrm>
          <a:prstGeom prst="rect">
            <a:avLst/>
          </a:prstGeom>
          <a:solidFill>
            <a:srgbClr val="FFFF00"/>
          </a:solid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GB" sz="6000"/>
              <a:t>Only </a:t>
            </a:r>
            <a:r>
              <a:rPr lang="en-GB" sz="6000" b="1"/>
              <a:t>14%</a:t>
            </a:r>
            <a:r>
              <a:rPr lang="en-GB" sz="6000"/>
              <a:t> of food waste is recycled</a:t>
            </a:r>
            <a:endParaRPr sz="6000">
              <a:solidFill>
                <a:srgbClr val="000000"/>
              </a:solidFill>
            </a:endParaRPr>
          </a:p>
        </p:txBody>
      </p:sp>
      <p:sp>
        <p:nvSpPr>
          <p:cNvPr id="172" name="Shape 172"/>
          <p:cNvSpPr txBox="1"/>
          <p:nvPr/>
        </p:nvSpPr>
        <p:spPr>
          <a:xfrm>
            <a:off x="1621800" y="5748425"/>
            <a:ext cx="9603000" cy="74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800">
                <a:solidFill>
                  <a:schemeClr val="dk1"/>
                </a:solidFill>
                <a:latin typeface="Calibri"/>
                <a:ea typeface="Calibri"/>
                <a:cs typeface="Calibri"/>
                <a:sym typeface="Calibri"/>
              </a:rPr>
              <a:t>Perishables that </a:t>
            </a:r>
            <a:r>
              <a:rPr lang="en-GB" sz="2800" i="1">
                <a:solidFill>
                  <a:schemeClr val="dk1"/>
                </a:solidFill>
                <a:latin typeface="Calibri"/>
                <a:ea typeface="Calibri"/>
                <a:cs typeface="Calibri"/>
                <a:sym typeface="Calibri"/>
              </a:rPr>
              <a:t>do not pass cosmetic filtering test</a:t>
            </a:r>
            <a:r>
              <a:rPr lang="en-GB" sz="2800">
                <a:solidFill>
                  <a:schemeClr val="dk1"/>
                </a:solidFill>
                <a:latin typeface="Calibri"/>
                <a:ea typeface="Calibri"/>
                <a:cs typeface="Calibri"/>
                <a:sym typeface="Calibri"/>
              </a:rPr>
              <a:t> account for </a:t>
            </a:r>
            <a:r>
              <a:rPr lang="en-GB" sz="2800" b="1">
                <a:solidFill>
                  <a:schemeClr val="dk1"/>
                </a:solidFill>
                <a:latin typeface="Calibri"/>
                <a:ea typeface="Calibri"/>
                <a:cs typeface="Calibri"/>
                <a:sym typeface="Calibri"/>
              </a:rPr>
              <a:t>60%</a:t>
            </a:r>
            <a:r>
              <a:rPr lang="en-GB" sz="2800">
                <a:solidFill>
                  <a:schemeClr val="dk1"/>
                </a:solidFill>
                <a:latin typeface="Calibri"/>
                <a:ea typeface="Calibri"/>
                <a:cs typeface="Calibri"/>
                <a:sym typeface="Calibri"/>
              </a:rPr>
              <a:t> of all food waste in Singapore (Fairprice, 2017)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838200" y="4891175"/>
            <a:ext cx="3855600" cy="749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400">
                <a:solidFill>
                  <a:srgbClr val="000000"/>
                </a:solidFill>
              </a:rPr>
              <a:t>11kg/capita per annum</a:t>
            </a:r>
            <a:endParaRPr sz="2400">
              <a:solidFill>
                <a:srgbClr val="000000"/>
              </a:solidFill>
            </a:endParaRPr>
          </a:p>
          <a:p>
            <a:pPr marL="0" marR="0" lvl="0" indent="0" algn="l" rtl="0">
              <a:lnSpc>
                <a:spcPct val="150000"/>
              </a:lnSpc>
              <a:spcBef>
                <a:spcPts val="0"/>
              </a:spcBef>
              <a:spcAft>
                <a:spcPts val="0"/>
              </a:spcAft>
              <a:buNone/>
            </a:pPr>
            <a:endParaRPr sz="2400">
              <a:solidFill>
                <a:srgbClr val="000000"/>
              </a:solidFill>
            </a:endParaRPr>
          </a:p>
        </p:txBody>
      </p:sp>
      <p:sp>
        <p:nvSpPr>
          <p:cNvPr id="178" name="Shape 178"/>
          <p:cNvSpPr txBox="1">
            <a:spLocks noGrp="1"/>
          </p:cNvSpPr>
          <p:nvPr>
            <p:ph type="body" idx="1"/>
          </p:nvPr>
        </p:nvSpPr>
        <p:spPr>
          <a:xfrm>
            <a:off x="6952550" y="4961250"/>
            <a:ext cx="5010300" cy="749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400">
                <a:solidFill>
                  <a:srgbClr val="000000"/>
                </a:solidFill>
              </a:rPr>
              <a:t>80kg/capita per annum</a:t>
            </a:r>
            <a:endParaRPr sz="2400">
              <a:solidFill>
                <a:srgbClr val="000000"/>
              </a:solidFill>
            </a:endParaRPr>
          </a:p>
          <a:p>
            <a:pPr marL="0" marR="0" lvl="0" indent="0" algn="l" rtl="0">
              <a:lnSpc>
                <a:spcPct val="150000"/>
              </a:lnSpc>
              <a:spcBef>
                <a:spcPts val="0"/>
              </a:spcBef>
              <a:spcAft>
                <a:spcPts val="0"/>
              </a:spcAft>
              <a:buNone/>
            </a:pPr>
            <a:endParaRPr sz="2400">
              <a:solidFill>
                <a:srgbClr val="000000"/>
              </a:solidFill>
            </a:endParaRPr>
          </a:p>
        </p:txBody>
      </p:sp>
      <p:pic>
        <p:nvPicPr>
          <p:cNvPr id="179" name="Shape 179"/>
          <p:cNvPicPr preferRelativeResize="0"/>
          <p:nvPr/>
        </p:nvPicPr>
        <p:blipFill>
          <a:blip r:embed="rId3">
            <a:alphaModFix/>
          </a:blip>
          <a:stretch>
            <a:fillRect/>
          </a:stretch>
        </p:blipFill>
        <p:spPr>
          <a:xfrm>
            <a:off x="5038725" y="1455925"/>
            <a:ext cx="1676400" cy="1669699"/>
          </a:xfrm>
          <a:prstGeom prst="rect">
            <a:avLst/>
          </a:prstGeom>
          <a:noFill/>
          <a:ln>
            <a:noFill/>
          </a:ln>
        </p:spPr>
      </p:pic>
      <p:pic>
        <p:nvPicPr>
          <p:cNvPr id="180" name="Shape 180"/>
          <p:cNvPicPr preferRelativeResize="0"/>
          <p:nvPr/>
        </p:nvPicPr>
        <p:blipFill>
          <a:blip r:embed="rId3">
            <a:alphaModFix/>
          </a:blip>
          <a:stretch>
            <a:fillRect/>
          </a:stretch>
        </p:blipFill>
        <p:spPr>
          <a:xfrm>
            <a:off x="6786975" y="1455925"/>
            <a:ext cx="1676400" cy="1669699"/>
          </a:xfrm>
          <a:prstGeom prst="rect">
            <a:avLst/>
          </a:prstGeom>
          <a:noFill/>
          <a:ln>
            <a:noFill/>
          </a:ln>
        </p:spPr>
      </p:pic>
      <p:pic>
        <p:nvPicPr>
          <p:cNvPr id="181" name="Shape 181"/>
          <p:cNvPicPr preferRelativeResize="0"/>
          <p:nvPr/>
        </p:nvPicPr>
        <p:blipFill>
          <a:blip r:embed="rId3">
            <a:alphaModFix/>
          </a:blip>
          <a:stretch>
            <a:fillRect/>
          </a:stretch>
        </p:blipFill>
        <p:spPr>
          <a:xfrm>
            <a:off x="8535225" y="1455925"/>
            <a:ext cx="1676400" cy="1669699"/>
          </a:xfrm>
          <a:prstGeom prst="rect">
            <a:avLst/>
          </a:prstGeom>
          <a:noFill/>
          <a:ln>
            <a:noFill/>
          </a:ln>
        </p:spPr>
      </p:pic>
      <p:pic>
        <p:nvPicPr>
          <p:cNvPr id="182" name="Shape 182"/>
          <p:cNvPicPr preferRelativeResize="0"/>
          <p:nvPr/>
        </p:nvPicPr>
        <p:blipFill>
          <a:blip r:embed="rId3">
            <a:alphaModFix/>
          </a:blip>
          <a:stretch>
            <a:fillRect/>
          </a:stretch>
        </p:blipFill>
        <p:spPr>
          <a:xfrm>
            <a:off x="5110575" y="3291550"/>
            <a:ext cx="1676400" cy="1669699"/>
          </a:xfrm>
          <a:prstGeom prst="rect">
            <a:avLst/>
          </a:prstGeom>
          <a:noFill/>
          <a:ln>
            <a:noFill/>
          </a:ln>
        </p:spPr>
      </p:pic>
      <p:pic>
        <p:nvPicPr>
          <p:cNvPr id="183" name="Shape 183"/>
          <p:cNvPicPr preferRelativeResize="0"/>
          <p:nvPr/>
        </p:nvPicPr>
        <p:blipFill>
          <a:blip r:embed="rId3">
            <a:alphaModFix/>
          </a:blip>
          <a:stretch>
            <a:fillRect/>
          </a:stretch>
        </p:blipFill>
        <p:spPr>
          <a:xfrm>
            <a:off x="6786975" y="3291550"/>
            <a:ext cx="1676400" cy="1669699"/>
          </a:xfrm>
          <a:prstGeom prst="rect">
            <a:avLst/>
          </a:prstGeom>
          <a:noFill/>
          <a:ln>
            <a:noFill/>
          </a:ln>
        </p:spPr>
      </p:pic>
      <p:pic>
        <p:nvPicPr>
          <p:cNvPr id="184" name="Shape 184"/>
          <p:cNvPicPr preferRelativeResize="0"/>
          <p:nvPr/>
        </p:nvPicPr>
        <p:blipFill>
          <a:blip r:embed="rId3">
            <a:alphaModFix/>
          </a:blip>
          <a:stretch>
            <a:fillRect/>
          </a:stretch>
        </p:blipFill>
        <p:spPr>
          <a:xfrm>
            <a:off x="8463375" y="3291550"/>
            <a:ext cx="1676400" cy="1669699"/>
          </a:xfrm>
          <a:prstGeom prst="rect">
            <a:avLst/>
          </a:prstGeom>
          <a:noFill/>
          <a:ln>
            <a:noFill/>
          </a:ln>
        </p:spPr>
      </p:pic>
      <p:pic>
        <p:nvPicPr>
          <p:cNvPr id="185" name="Shape 185"/>
          <p:cNvPicPr preferRelativeResize="0"/>
          <p:nvPr/>
        </p:nvPicPr>
        <p:blipFill>
          <a:blip r:embed="rId3">
            <a:alphaModFix/>
          </a:blip>
          <a:stretch>
            <a:fillRect/>
          </a:stretch>
        </p:blipFill>
        <p:spPr>
          <a:xfrm>
            <a:off x="10210800" y="1455925"/>
            <a:ext cx="1676400" cy="1669699"/>
          </a:xfrm>
          <a:prstGeom prst="rect">
            <a:avLst/>
          </a:prstGeom>
          <a:noFill/>
          <a:ln>
            <a:noFill/>
          </a:ln>
        </p:spPr>
      </p:pic>
      <p:pic>
        <p:nvPicPr>
          <p:cNvPr id="186" name="Shape 186"/>
          <p:cNvPicPr preferRelativeResize="0"/>
          <p:nvPr/>
        </p:nvPicPr>
        <p:blipFill>
          <a:blip r:embed="rId3">
            <a:alphaModFix/>
          </a:blip>
          <a:stretch>
            <a:fillRect/>
          </a:stretch>
        </p:blipFill>
        <p:spPr>
          <a:xfrm>
            <a:off x="10134600" y="3271725"/>
            <a:ext cx="1676400" cy="1669699"/>
          </a:xfrm>
          <a:prstGeom prst="rect">
            <a:avLst/>
          </a:prstGeom>
          <a:noFill/>
          <a:ln>
            <a:noFill/>
          </a:ln>
        </p:spPr>
      </p:pic>
      <p:pic>
        <p:nvPicPr>
          <p:cNvPr id="187" name="Shape 187"/>
          <p:cNvPicPr preferRelativeResize="0"/>
          <p:nvPr/>
        </p:nvPicPr>
        <p:blipFill>
          <a:blip r:embed="rId3">
            <a:alphaModFix/>
          </a:blip>
          <a:stretch>
            <a:fillRect/>
          </a:stretch>
        </p:blipFill>
        <p:spPr>
          <a:xfrm>
            <a:off x="1438275" y="2696925"/>
            <a:ext cx="1676400" cy="1669699"/>
          </a:xfrm>
          <a:prstGeom prst="rect">
            <a:avLst/>
          </a:prstGeom>
          <a:noFill/>
          <a:ln>
            <a:noFill/>
          </a:ln>
        </p:spPr>
      </p:pic>
      <p:sp>
        <p:nvSpPr>
          <p:cNvPr id="188" name="Shape 188"/>
          <p:cNvSpPr txBox="1">
            <a:spLocks noGrp="1"/>
          </p:cNvSpPr>
          <p:nvPr>
            <p:ph type="body" idx="1"/>
          </p:nvPr>
        </p:nvSpPr>
        <p:spPr>
          <a:xfrm>
            <a:off x="365125" y="5487875"/>
            <a:ext cx="4356000" cy="7491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2400" i="1"/>
              <a:t>Developing SE Asian countries</a:t>
            </a:r>
            <a:endParaRPr sz="2400" i="1"/>
          </a:p>
          <a:p>
            <a:pPr marL="0" lvl="0" indent="0" algn="ctr" rtl="0">
              <a:lnSpc>
                <a:spcPct val="115000"/>
              </a:lnSpc>
              <a:spcBef>
                <a:spcPts val="0"/>
              </a:spcBef>
              <a:spcAft>
                <a:spcPts val="0"/>
              </a:spcAft>
              <a:buClr>
                <a:schemeClr val="dk1"/>
              </a:buClr>
              <a:buSzPts val="1100"/>
              <a:buFont typeface="Arial"/>
              <a:buNone/>
            </a:pPr>
            <a:r>
              <a:rPr lang="en-GB" sz="2400" i="1"/>
              <a:t>(i.e. Laos, Myanmar)</a:t>
            </a:r>
            <a:endParaRPr sz="2400" i="1"/>
          </a:p>
          <a:p>
            <a:pPr marL="0" lvl="0" indent="0" algn="ctr" rtl="0">
              <a:lnSpc>
                <a:spcPct val="115000"/>
              </a:lnSpc>
              <a:spcBef>
                <a:spcPts val="0"/>
              </a:spcBef>
              <a:spcAft>
                <a:spcPts val="0"/>
              </a:spcAft>
              <a:buClr>
                <a:schemeClr val="dk1"/>
              </a:buClr>
              <a:buSzPts val="1100"/>
              <a:buFont typeface="Arial"/>
              <a:buNone/>
            </a:pPr>
            <a:endParaRPr sz="2400" i="1"/>
          </a:p>
          <a:p>
            <a:pPr marL="0" marR="0" lvl="0" indent="0" algn="ctr" rtl="0">
              <a:lnSpc>
                <a:spcPct val="115000"/>
              </a:lnSpc>
              <a:spcBef>
                <a:spcPts val="0"/>
              </a:spcBef>
              <a:spcAft>
                <a:spcPts val="0"/>
              </a:spcAft>
              <a:buNone/>
            </a:pPr>
            <a:endParaRPr sz="2400" i="1">
              <a:solidFill>
                <a:srgbClr val="000000"/>
              </a:solidFill>
            </a:endParaRPr>
          </a:p>
        </p:txBody>
      </p:sp>
      <p:sp>
        <p:nvSpPr>
          <p:cNvPr id="189" name="Shape 189"/>
          <p:cNvSpPr txBox="1">
            <a:spLocks noGrp="1"/>
          </p:cNvSpPr>
          <p:nvPr>
            <p:ph type="body" idx="1"/>
          </p:nvPr>
        </p:nvSpPr>
        <p:spPr>
          <a:xfrm>
            <a:off x="6426200" y="5487875"/>
            <a:ext cx="4356000" cy="7491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GB" sz="2400" i="1"/>
              <a:t>Developed SE Asian countries</a:t>
            </a:r>
            <a:endParaRPr sz="2400" i="1"/>
          </a:p>
          <a:p>
            <a:pPr marL="0" lvl="0" indent="0" algn="ctr" rtl="0">
              <a:lnSpc>
                <a:spcPct val="115000"/>
              </a:lnSpc>
              <a:spcBef>
                <a:spcPts val="0"/>
              </a:spcBef>
              <a:spcAft>
                <a:spcPts val="0"/>
              </a:spcAft>
              <a:buNone/>
            </a:pPr>
            <a:r>
              <a:rPr lang="en-GB" sz="2400" i="1"/>
              <a:t>(i.e. Singapore)</a:t>
            </a:r>
            <a:endParaRPr sz="2400" i="1"/>
          </a:p>
          <a:p>
            <a:pPr marL="0" lvl="0" indent="0" algn="ctr" rtl="0">
              <a:lnSpc>
                <a:spcPct val="115000"/>
              </a:lnSpc>
              <a:spcBef>
                <a:spcPts val="0"/>
              </a:spcBef>
              <a:spcAft>
                <a:spcPts val="0"/>
              </a:spcAft>
              <a:buNone/>
            </a:pPr>
            <a:endParaRPr sz="2400" i="1"/>
          </a:p>
          <a:p>
            <a:pPr marL="0" marR="0" lvl="0" indent="0" algn="ctr" rtl="0">
              <a:lnSpc>
                <a:spcPct val="115000"/>
              </a:lnSpc>
              <a:spcBef>
                <a:spcPts val="0"/>
              </a:spcBef>
              <a:spcAft>
                <a:spcPts val="0"/>
              </a:spcAft>
              <a:buNone/>
            </a:pPr>
            <a:endParaRPr sz="2400" i="1">
              <a:solidFill>
                <a:srgbClr val="000000"/>
              </a:solidFill>
            </a:endParaRPr>
          </a:p>
        </p:txBody>
      </p:sp>
      <p:sp>
        <p:nvSpPr>
          <p:cNvPr id="190" name="Shape 190"/>
          <p:cNvSpPr txBox="1">
            <a:spLocks noGrp="1"/>
          </p:cNvSpPr>
          <p:nvPr>
            <p:ph type="title"/>
          </p:nvPr>
        </p:nvSpPr>
        <p:spPr>
          <a:xfrm>
            <a:off x="762000" y="212725"/>
            <a:ext cx="10515600" cy="1325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GB">
                <a:solidFill>
                  <a:srgbClr val="1C4587"/>
                </a:solidFill>
              </a:rPr>
              <a:t>Food Waste in SE Asia</a:t>
            </a:r>
            <a:endParaRPr>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This problem affects SE Asia as well </a:t>
            </a:r>
            <a:endParaRPr sz="2800">
              <a:solidFill>
                <a:srgbClr val="1C4587"/>
              </a:solidFill>
            </a:endParaRPr>
          </a:p>
        </p:txBody>
      </p:sp>
      <p:sp>
        <p:nvSpPr>
          <p:cNvPr id="191" name="Shape 191"/>
          <p:cNvSpPr txBox="1"/>
          <p:nvPr/>
        </p:nvSpPr>
        <p:spPr>
          <a:xfrm>
            <a:off x="8328700" y="6384075"/>
            <a:ext cx="4356000"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latin typeface="Calibri"/>
                <a:ea typeface="Calibri"/>
                <a:cs typeface="Calibri"/>
                <a:sym typeface="Calibri"/>
              </a:rPr>
              <a:t>Source: Food and Agriculture Organisation, 2011)</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962025" y="306125"/>
            <a:ext cx="10515600" cy="1325700"/>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Clr>
                <a:schemeClr val="dk1"/>
              </a:buClr>
              <a:buSzPts val="4400"/>
              <a:buFont typeface="Calibri"/>
              <a:buNone/>
            </a:pPr>
            <a:r>
              <a:rPr lang="en-GB">
                <a:solidFill>
                  <a:srgbClr val="1C4587"/>
                </a:solidFill>
              </a:rPr>
              <a:t>Validation</a:t>
            </a:r>
            <a:endParaRPr>
              <a:solidFill>
                <a:srgbClr val="1C4587"/>
              </a:solidFill>
            </a:endParaRPr>
          </a:p>
          <a:p>
            <a:pPr marL="0" lvl="0" indent="0" rtl="0">
              <a:spcBef>
                <a:spcPts val="0"/>
              </a:spcBef>
              <a:spcAft>
                <a:spcPts val="0"/>
              </a:spcAft>
              <a:buClr>
                <a:schemeClr val="dk1"/>
              </a:buClr>
              <a:buSzPts val="4400"/>
              <a:buFont typeface="Calibri"/>
              <a:buNone/>
            </a:pPr>
            <a:r>
              <a:rPr lang="en-GB" sz="2800">
                <a:solidFill>
                  <a:srgbClr val="1C4587"/>
                </a:solidFill>
              </a:rPr>
              <a:t>What do Singaporeans think?</a:t>
            </a:r>
            <a:endParaRPr>
              <a:solidFill>
                <a:srgbClr val="1C4587"/>
              </a:solidFill>
            </a:endParaRPr>
          </a:p>
        </p:txBody>
      </p:sp>
      <p:sp>
        <p:nvSpPr>
          <p:cNvPr id="197" name="Shape 197"/>
          <p:cNvSpPr txBox="1">
            <a:spLocks noGrp="1"/>
          </p:cNvSpPr>
          <p:nvPr>
            <p:ph type="body" idx="1"/>
          </p:nvPr>
        </p:nvSpPr>
        <p:spPr>
          <a:xfrm>
            <a:off x="1125313" y="3638200"/>
            <a:ext cx="4546500" cy="1997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a:solidFill>
                  <a:srgbClr val="000000"/>
                </a:solidFill>
              </a:rPr>
              <a:t>90% of Singaporeans are concerned about the issue (NEA, 2016)</a:t>
            </a:r>
            <a:endParaRPr>
              <a:solidFill>
                <a:srgbClr val="000000"/>
              </a:solidFill>
            </a:endParaRPr>
          </a:p>
        </p:txBody>
      </p:sp>
      <p:pic>
        <p:nvPicPr>
          <p:cNvPr id="198" name="Shape 198"/>
          <p:cNvPicPr preferRelativeResize="0"/>
          <p:nvPr/>
        </p:nvPicPr>
        <p:blipFill>
          <a:blip r:embed="rId3">
            <a:alphaModFix/>
          </a:blip>
          <a:stretch>
            <a:fillRect/>
          </a:stretch>
        </p:blipFill>
        <p:spPr>
          <a:xfrm>
            <a:off x="1125312" y="2598875"/>
            <a:ext cx="4546500" cy="743664"/>
          </a:xfrm>
          <a:prstGeom prst="rect">
            <a:avLst/>
          </a:prstGeom>
          <a:noFill/>
          <a:ln>
            <a:noFill/>
          </a:ln>
        </p:spPr>
      </p:pic>
      <p:sp>
        <p:nvSpPr>
          <p:cNvPr id="199" name="Shape 199"/>
          <p:cNvSpPr txBox="1">
            <a:spLocks noGrp="1"/>
          </p:cNvSpPr>
          <p:nvPr>
            <p:ph type="body" idx="1"/>
          </p:nvPr>
        </p:nvSpPr>
        <p:spPr>
          <a:xfrm>
            <a:off x="6685625" y="3699525"/>
            <a:ext cx="4546500" cy="19971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r>
              <a:rPr lang="en-GB">
                <a:solidFill>
                  <a:srgbClr val="000000"/>
                </a:solidFill>
              </a:rPr>
              <a:t>95% feel the need to reduce food waste (Results from our survey with 113 respondents)</a:t>
            </a:r>
            <a:endParaRPr>
              <a:solidFill>
                <a:srgbClr val="000000"/>
              </a:solidFill>
            </a:endParaRPr>
          </a:p>
          <a:p>
            <a:pPr marL="0" marR="0" lvl="0" indent="0" algn="l" rtl="0">
              <a:lnSpc>
                <a:spcPct val="115000"/>
              </a:lnSpc>
              <a:spcBef>
                <a:spcPts val="0"/>
              </a:spcBef>
              <a:spcAft>
                <a:spcPts val="0"/>
              </a:spcAft>
              <a:buNone/>
            </a:pPr>
            <a:endParaRPr>
              <a:solidFill>
                <a:srgbClr val="000000"/>
              </a:solidFill>
            </a:endParaRPr>
          </a:p>
        </p:txBody>
      </p:sp>
      <p:pic>
        <p:nvPicPr>
          <p:cNvPr id="200" name="Shape 200"/>
          <p:cNvPicPr preferRelativeResize="0"/>
          <p:nvPr/>
        </p:nvPicPr>
        <p:blipFill>
          <a:blip r:embed="rId4">
            <a:alphaModFix/>
          </a:blip>
          <a:stretch>
            <a:fillRect/>
          </a:stretch>
        </p:blipFill>
        <p:spPr>
          <a:xfrm>
            <a:off x="7674055" y="2299213"/>
            <a:ext cx="2569640" cy="1190600"/>
          </a:xfrm>
          <a:prstGeom prst="rect">
            <a:avLst/>
          </a:prstGeom>
          <a:noFill/>
          <a:ln>
            <a:noFill/>
          </a:ln>
        </p:spPr>
      </p:pic>
      <p:sp>
        <p:nvSpPr>
          <p:cNvPr id="201" name="Shape 201"/>
          <p:cNvSpPr/>
          <p:nvPr/>
        </p:nvSpPr>
        <p:spPr>
          <a:xfrm>
            <a:off x="1287450" y="5618600"/>
            <a:ext cx="9617100" cy="78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i="1">
                <a:latin typeface="Calibri"/>
                <a:ea typeface="Calibri"/>
                <a:cs typeface="Calibri"/>
                <a:sym typeface="Calibri"/>
              </a:rPr>
              <a:t>People want to get involved with reducing food waste!</a:t>
            </a:r>
            <a:endParaRPr sz="2800" b="1" i="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1000"/>
                                        <p:tgtEl>
                                          <p:spTgt spid="1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1000"/>
                                        <p:tgtEl>
                                          <p:spTgt spid="2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1"/>
                                        </p:tgtEl>
                                        <p:attrNameLst>
                                          <p:attrName>style.visibility</p:attrName>
                                        </p:attrNameLst>
                                      </p:cBhvr>
                                      <p:to>
                                        <p:strVal val="visible"/>
                                      </p:to>
                                    </p:set>
                                    <p:animEffect transition="in" filter="fade">
                                      <p:cBhvr>
                                        <p:cTn id="23"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838200" y="2127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solidFill>
                  <a:schemeClr val="dk2"/>
                </a:solidFill>
              </a:rPr>
              <a:t>Current Solutions</a:t>
            </a:r>
            <a:endParaRPr>
              <a:solidFill>
                <a:schemeClr val="dk2"/>
              </a:solidFill>
            </a:endParaRPr>
          </a:p>
        </p:txBody>
      </p:sp>
      <p:pic>
        <p:nvPicPr>
          <p:cNvPr id="207" name="Shape 207"/>
          <p:cNvPicPr preferRelativeResize="0"/>
          <p:nvPr/>
        </p:nvPicPr>
        <p:blipFill>
          <a:blip r:embed="rId3">
            <a:alphaModFix/>
          </a:blip>
          <a:stretch>
            <a:fillRect/>
          </a:stretch>
        </p:blipFill>
        <p:spPr>
          <a:xfrm>
            <a:off x="3681150" y="1919425"/>
            <a:ext cx="4829700" cy="4487230"/>
          </a:xfrm>
          <a:prstGeom prst="rect">
            <a:avLst/>
          </a:prstGeom>
          <a:noFill/>
          <a:ln>
            <a:noFill/>
          </a:ln>
        </p:spPr>
      </p:pic>
      <p:cxnSp>
        <p:nvCxnSpPr>
          <p:cNvPr id="208" name="Shape 208"/>
          <p:cNvCxnSpPr/>
          <p:nvPr/>
        </p:nvCxnSpPr>
        <p:spPr>
          <a:xfrm rot="10800000">
            <a:off x="3040575" y="2503425"/>
            <a:ext cx="914100" cy="378300"/>
          </a:xfrm>
          <a:prstGeom prst="straightConnector1">
            <a:avLst/>
          </a:prstGeom>
          <a:noFill/>
          <a:ln w="19050" cap="flat" cmpd="sng">
            <a:solidFill>
              <a:schemeClr val="dk2"/>
            </a:solidFill>
            <a:prstDash val="solid"/>
            <a:round/>
            <a:headEnd type="none" w="med" len="med"/>
            <a:tailEnd type="none" w="med" len="med"/>
          </a:ln>
        </p:spPr>
      </p:cxnSp>
      <p:cxnSp>
        <p:nvCxnSpPr>
          <p:cNvPr id="209" name="Shape 209"/>
          <p:cNvCxnSpPr/>
          <p:nvPr/>
        </p:nvCxnSpPr>
        <p:spPr>
          <a:xfrm flipH="1">
            <a:off x="7740325" y="3257425"/>
            <a:ext cx="1065000" cy="461700"/>
          </a:xfrm>
          <a:prstGeom prst="straightConnector1">
            <a:avLst/>
          </a:prstGeom>
          <a:noFill/>
          <a:ln w="9525" cap="flat" cmpd="sng">
            <a:solidFill>
              <a:schemeClr val="dk2"/>
            </a:solidFill>
            <a:prstDash val="solid"/>
            <a:round/>
            <a:headEnd type="none" w="med" len="med"/>
            <a:tailEnd type="none" w="med" len="med"/>
          </a:ln>
        </p:spPr>
      </p:cxnSp>
      <p:cxnSp>
        <p:nvCxnSpPr>
          <p:cNvPr id="210" name="Shape 210"/>
          <p:cNvCxnSpPr/>
          <p:nvPr/>
        </p:nvCxnSpPr>
        <p:spPr>
          <a:xfrm flipH="1">
            <a:off x="6942050" y="4549350"/>
            <a:ext cx="1168200" cy="312900"/>
          </a:xfrm>
          <a:prstGeom prst="straightConnector1">
            <a:avLst/>
          </a:prstGeom>
          <a:noFill/>
          <a:ln w="9525" cap="flat" cmpd="sng">
            <a:solidFill>
              <a:schemeClr val="dk2"/>
            </a:solidFill>
            <a:prstDash val="solid"/>
            <a:round/>
            <a:headEnd type="none" w="med" len="med"/>
            <a:tailEnd type="none" w="med" len="med"/>
          </a:ln>
        </p:spPr>
      </p:cxnSp>
      <p:cxnSp>
        <p:nvCxnSpPr>
          <p:cNvPr id="211" name="Shape 211"/>
          <p:cNvCxnSpPr/>
          <p:nvPr/>
        </p:nvCxnSpPr>
        <p:spPr>
          <a:xfrm rot="10800000">
            <a:off x="3731650" y="5545050"/>
            <a:ext cx="1794600" cy="132900"/>
          </a:xfrm>
          <a:prstGeom prst="straightConnector1">
            <a:avLst/>
          </a:prstGeom>
          <a:noFill/>
          <a:ln w="9525" cap="flat" cmpd="sng">
            <a:solidFill>
              <a:schemeClr val="dk2"/>
            </a:solidFill>
            <a:prstDash val="solid"/>
            <a:round/>
            <a:headEnd type="none" w="med" len="med"/>
            <a:tailEnd type="none" w="med" len="med"/>
          </a:ln>
        </p:spPr>
      </p:cxnSp>
      <p:sp>
        <p:nvSpPr>
          <p:cNvPr id="212" name="Shape 212"/>
          <p:cNvSpPr txBox="1"/>
          <p:nvPr/>
        </p:nvSpPr>
        <p:spPr>
          <a:xfrm>
            <a:off x="1281075" y="1866975"/>
            <a:ext cx="2014800" cy="1007100"/>
          </a:xfrm>
          <a:prstGeom prst="rect">
            <a:avLst/>
          </a:prstGeom>
          <a:noFill/>
          <a:ln>
            <a:noFill/>
          </a:ln>
        </p:spPr>
        <p:txBody>
          <a:bodyPr spcFirstLastPara="1" wrap="square" lIns="91425" tIns="91425" rIns="91425" bIns="91425" anchor="t" anchorCtr="0">
            <a:noAutofit/>
          </a:bodyPr>
          <a:lstStyle/>
          <a:p>
            <a:pPr marL="457200" lvl="0" indent="-342900">
              <a:spcBef>
                <a:spcPts val="0"/>
              </a:spcBef>
              <a:spcAft>
                <a:spcPts val="0"/>
              </a:spcAft>
              <a:buSzPts val="1800"/>
              <a:buFont typeface="Calibri"/>
              <a:buChar char="●"/>
            </a:pPr>
            <a:r>
              <a:rPr lang="en-GB" sz="1800">
                <a:latin typeface="Calibri"/>
                <a:ea typeface="Calibri"/>
                <a:cs typeface="Calibri"/>
                <a:sym typeface="Calibri"/>
              </a:rPr>
              <a:t>Outreach Programmes</a:t>
            </a:r>
            <a:endParaRPr sz="1800">
              <a:latin typeface="Calibri"/>
              <a:ea typeface="Calibri"/>
              <a:cs typeface="Calibri"/>
              <a:sym typeface="Calibri"/>
            </a:endParaRPr>
          </a:p>
          <a:p>
            <a:pPr marL="457200" lvl="0" indent="-342900">
              <a:spcBef>
                <a:spcPts val="0"/>
              </a:spcBef>
              <a:spcAft>
                <a:spcPts val="0"/>
              </a:spcAft>
              <a:buSzPts val="1800"/>
              <a:buFont typeface="Calibri"/>
              <a:buChar char="●"/>
            </a:pPr>
            <a:r>
              <a:rPr lang="en-GB" sz="1800">
                <a:latin typeface="Calibri"/>
                <a:ea typeface="Calibri"/>
                <a:cs typeface="Calibri"/>
                <a:sym typeface="Calibri"/>
              </a:rPr>
              <a:t>Education</a:t>
            </a:r>
            <a:endParaRPr sz="1800">
              <a:latin typeface="Calibri"/>
              <a:ea typeface="Calibri"/>
              <a:cs typeface="Calibri"/>
              <a:sym typeface="Calibri"/>
            </a:endParaRPr>
          </a:p>
        </p:txBody>
      </p:sp>
      <p:sp>
        <p:nvSpPr>
          <p:cNvPr id="213" name="Shape 213"/>
          <p:cNvSpPr txBox="1"/>
          <p:nvPr/>
        </p:nvSpPr>
        <p:spPr>
          <a:xfrm>
            <a:off x="8742025" y="2500775"/>
            <a:ext cx="2014800" cy="7029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Calibri"/>
              <a:buChar char="●"/>
            </a:pPr>
            <a:r>
              <a:rPr lang="en-GB" sz="1800">
                <a:latin typeface="Calibri"/>
                <a:ea typeface="Calibri"/>
                <a:cs typeface="Calibri"/>
                <a:sym typeface="Calibri"/>
              </a:rPr>
              <a:t>Food sharing</a:t>
            </a:r>
            <a:endParaRPr sz="1800">
              <a:latin typeface="Calibri"/>
              <a:ea typeface="Calibri"/>
              <a:cs typeface="Calibri"/>
              <a:sym typeface="Calibri"/>
            </a:endParaRPr>
          </a:p>
          <a:p>
            <a:pPr marL="457200" lvl="0" indent="-342900">
              <a:spcBef>
                <a:spcPts val="0"/>
              </a:spcBef>
              <a:spcAft>
                <a:spcPts val="0"/>
              </a:spcAft>
              <a:buSzPts val="1800"/>
              <a:buFont typeface="Calibri"/>
              <a:buChar char="●"/>
            </a:pPr>
            <a:r>
              <a:rPr lang="en-GB" sz="1800">
                <a:latin typeface="Calibri"/>
                <a:ea typeface="Calibri"/>
                <a:cs typeface="Calibri"/>
                <a:sym typeface="Calibri"/>
              </a:rPr>
              <a:t>Food bank</a:t>
            </a:r>
            <a:endParaRPr sz="1800">
              <a:latin typeface="Calibri"/>
              <a:ea typeface="Calibri"/>
              <a:cs typeface="Calibri"/>
              <a:sym typeface="Calibri"/>
            </a:endParaRPr>
          </a:p>
          <a:p>
            <a:pPr marL="457200" lvl="0" indent="-342900" rtl="0">
              <a:spcBef>
                <a:spcPts val="0"/>
              </a:spcBef>
              <a:spcAft>
                <a:spcPts val="0"/>
              </a:spcAft>
              <a:buSzPts val="1800"/>
              <a:buFont typeface="Calibri"/>
              <a:buChar char="●"/>
            </a:pPr>
            <a:r>
              <a:rPr lang="en-GB" sz="1800">
                <a:latin typeface="Calibri"/>
                <a:ea typeface="Calibri"/>
                <a:cs typeface="Calibri"/>
                <a:sym typeface="Calibri"/>
              </a:rPr>
              <a:t>Donations</a:t>
            </a:r>
            <a:endParaRPr sz="1800">
              <a:latin typeface="Calibri"/>
              <a:ea typeface="Calibri"/>
              <a:cs typeface="Calibri"/>
              <a:sym typeface="Calibri"/>
            </a:endParaRPr>
          </a:p>
        </p:txBody>
      </p:sp>
      <p:sp>
        <p:nvSpPr>
          <p:cNvPr id="214" name="Shape 214"/>
          <p:cNvSpPr txBox="1"/>
          <p:nvPr/>
        </p:nvSpPr>
        <p:spPr>
          <a:xfrm>
            <a:off x="8205900" y="4159350"/>
            <a:ext cx="3283200" cy="7029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Calibri"/>
              <a:buChar char="●"/>
            </a:pPr>
            <a:r>
              <a:rPr lang="en-GB" sz="1800">
                <a:latin typeface="Calibri"/>
                <a:ea typeface="Calibri"/>
                <a:cs typeface="Calibri"/>
                <a:sym typeface="Calibri"/>
              </a:rPr>
              <a:t>Onsite waste treatment</a:t>
            </a:r>
            <a:endParaRPr sz="1800">
              <a:latin typeface="Calibri"/>
              <a:ea typeface="Calibri"/>
              <a:cs typeface="Calibri"/>
              <a:sym typeface="Calibri"/>
            </a:endParaRPr>
          </a:p>
          <a:p>
            <a:pPr marL="457200" lvl="0" indent="-342900" rtl="0">
              <a:spcBef>
                <a:spcPts val="0"/>
              </a:spcBef>
              <a:spcAft>
                <a:spcPts val="0"/>
              </a:spcAft>
              <a:buSzPts val="1800"/>
              <a:buFont typeface="Calibri"/>
              <a:buChar char="●"/>
            </a:pPr>
            <a:r>
              <a:rPr lang="en-GB" sz="1800">
                <a:latin typeface="Calibri"/>
                <a:ea typeface="Calibri"/>
                <a:cs typeface="Calibri"/>
                <a:sym typeface="Calibri"/>
              </a:rPr>
              <a:t>Composting</a:t>
            </a:r>
            <a:endParaRPr sz="1800">
              <a:latin typeface="Calibri"/>
              <a:ea typeface="Calibri"/>
              <a:cs typeface="Calibri"/>
              <a:sym typeface="Calibri"/>
            </a:endParaRPr>
          </a:p>
          <a:p>
            <a:pPr marL="457200" lvl="0" indent="-342900" rtl="0">
              <a:spcBef>
                <a:spcPts val="0"/>
              </a:spcBef>
              <a:spcAft>
                <a:spcPts val="0"/>
              </a:spcAft>
              <a:buSzPts val="1800"/>
              <a:buFont typeface="Calibri"/>
              <a:buChar char="●"/>
            </a:pPr>
            <a:r>
              <a:rPr lang="en-GB" sz="1800">
                <a:latin typeface="Calibri"/>
                <a:ea typeface="Calibri"/>
                <a:cs typeface="Calibri"/>
                <a:sym typeface="Calibri"/>
              </a:rPr>
              <a:t>Biogas</a:t>
            </a:r>
            <a:endParaRPr sz="1800">
              <a:latin typeface="Calibri"/>
              <a:ea typeface="Calibri"/>
              <a:cs typeface="Calibri"/>
              <a:sym typeface="Calibri"/>
            </a:endParaRPr>
          </a:p>
        </p:txBody>
      </p:sp>
      <p:sp>
        <p:nvSpPr>
          <p:cNvPr id="215" name="Shape 215"/>
          <p:cNvSpPr txBox="1"/>
          <p:nvPr/>
        </p:nvSpPr>
        <p:spPr>
          <a:xfrm>
            <a:off x="1991650" y="5167200"/>
            <a:ext cx="2014800" cy="702900"/>
          </a:xfrm>
          <a:prstGeom prst="rect">
            <a:avLst/>
          </a:prstGeom>
          <a:noFill/>
          <a:ln>
            <a:noFill/>
          </a:ln>
        </p:spPr>
        <p:txBody>
          <a:bodyPr spcFirstLastPara="1" wrap="square" lIns="91425" tIns="91425" rIns="91425" bIns="91425" anchor="t" anchorCtr="0">
            <a:noAutofit/>
          </a:bodyPr>
          <a:lstStyle/>
          <a:p>
            <a:pPr marL="457200" lvl="0" indent="-342900">
              <a:spcBef>
                <a:spcPts val="0"/>
              </a:spcBef>
              <a:spcAft>
                <a:spcPts val="0"/>
              </a:spcAft>
              <a:buSzPts val="1800"/>
              <a:buFont typeface="Calibri"/>
              <a:buChar char="●"/>
            </a:pPr>
            <a:r>
              <a:rPr lang="en-GB" sz="1800">
                <a:latin typeface="Calibri"/>
                <a:ea typeface="Calibri"/>
                <a:cs typeface="Calibri"/>
                <a:sym typeface="Calibri"/>
              </a:rPr>
              <a:t>Landfill</a:t>
            </a:r>
            <a:endParaRPr sz="1800">
              <a:latin typeface="Calibri"/>
              <a:ea typeface="Calibri"/>
              <a:cs typeface="Calibri"/>
              <a:sym typeface="Calibri"/>
            </a:endParaRPr>
          </a:p>
          <a:p>
            <a:pPr marL="457200" lvl="0" indent="-342900" rtl="0">
              <a:spcBef>
                <a:spcPts val="0"/>
              </a:spcBef>
              <a:spcAft>
                <a:spcPts val="0"/>
              </a:spcAft>
              <a:buSzPts val="1800"/>
              <a:buFont typeface="Calibri"/>
              <a:buChar char="●"/>
            </a:pPr>
            <a:r>
              <a:rPr lang="en-GB" sz="1800">
                <a:latin typeface="Calibri"/>
                <a:ea typeface="Calibri"/>
                <a:cs typeface="Calibri"/>
                <a:sym typeface="Calibri"/>
              </a:rPr>
              <a:t>Incineration</a:t>
            </a:r>
            <a:endParaRPr sz="1800">
              <a:latin typeface="Calibri"/>
              <a:ea typeface="Calibri"/>
              <a:cs typeface="Calibri"/>
              <a:sym typeface="Calibri"/>
            </a:endParaRPr>
          </a:p>
        </p:txBody>
      </p:sp>
      <p:pic>
        <p:nvPicPr>
          <p:cNvPr id="216" name="Shape 216" descr="Image result for food from the heart logo"/>
          <p:cNvPicPr preferRelativeResize="0"/>
          <p:nvPr/>
        </p:nvPicPr>
        <p:blipFill>
          <a:blip r:embed="rId4">
            <a:alphaModFix/>
          </a:blip>
          <a:stretch>
            <a:fillRect/>
          </a:stretch>
        </p:blipFill>
        <p:spPr>
          <a:xfrm>
            <a:off x="10562080" y="2936723"/>
            <a:ext cx="791725" cy="421043"/>
          </a:xfrm>
          <a:prstGeom prst="rect">
            <a:avLst/>
          </a:prstGeom>
          <a:noFill/>
          <a:ln>
            <a:noFill/>
          </a:ln>
        </p:spPr>
      </p:pic>
      <p:pic>
        <p:nvPicPr>
          <p:cNvPr id="217" name="Shape 217" descr="Image result for treatsure"/>
          <p:cNvPicPr preferRelativeResize="0"/>
          <p:nvPr/>
        </p:nvPicPr>
        <p:blipFill>
          <a:blip r:embed="rId5">
            <a:alphaModFix/>
          </a:blip>
          <a:stretch>
            <a:fillRect/>
          </a:stretch>
        </p:blipFill>
        <p:spPr>
          <a:xfrm>
            <a:off x="10620271" y="2392572"/>
            <a:ext cx="1576800" cy="440104"/>
          </a:xfrm>
          <a:prstGeom prst="rect">
            <a:avLst/>
          </a:prstGeom>
          <a:noFill/>
          <a:ln>
            <a:noFill/>
          </a:ln>
        </p:spPr>
      </p:pic>
      <p:pic>
        <p:nvPicPr>
          <p:cNvPr id="218" name="Shape 218" descr="Related image"/>
          <p:cNvPicPr preferRelativeResize="0"/>
          <p:nvPr/>
        </p:nvPicPr>
        <p:blipFill>
          <a:blip r:embed="rId6">
            <a:alphaModFix/>
          </a:blip>
          <a:stretch>
            <a:fillRect/>
          </a:stretch>
        </p:blipFill>
        <p:spPr>
          <a:xfrm>
            <a:off x="11489105" y="3024040"/>
            <a:ext cx="566320" cy="246415"/>
          </a:xfrm>
          <a:prstGeom prst="rect">
            <a:avLst/>
          </a:prstGeom>
          <a:noFill/>
          <a:ln>
            <a:noFill/>
          </a:ln>
        </p:spPr>
      </p:pic>
      <p:pic>
        <p:nvPicPr>
          <p:cNvPr id="219" name="Shape 219" descr="Image result for nparks logo"/>
          <p:cNvPicPr preferRelativeResize="0"/>
          <p:nvPr/>
        </p:nvPicPr>
        <p:blipFill>
          <a:blip r:embed="rId7">
            <a:alphaModFix/>
          </a:blip>
          <a:stretch>
            <a:fillRect/>
          </a:stretch>
        </p:blipFill>
        <p:spPr>
          <a:xfrm>
            <a:off x="11137825" y="4646375"/>
            <a:ext cx="786272" cy="702900"/>
          </a:xfrm>
          <a:prstGeom prst="rect">
            <a:avLst/>
          </a:prstGeom>
          <a:noFill/>
          <a:ln>
            <a:noFill/>
          </a:ln>
        </p:spPr>
      </p:pic>
      <p:pic>
        <p:nvPicPr>
          <p:cNvPr id="220" name="Shape 220"/>
          <p:cNvPicPr preferRelativeResize="0"/>
          <p:nvPr/>
        </p:nvPicPr>
        <p:blipFill>
          <a:blip r:embed="rId8">
            <a:alphaModFix/>
          </a:blip>
          <a:stretch>
            <a:fillRect/>
          </a:stretch>
        </p:blipFill>
        <p:spPr>
          <a:xfrm>
            <a:off x="10213786" y="4862239"/>
            <a:ext cx="791734" cy="294428"/>
          </a:xfrm>
          <a:prstGeom prst="rect">
            <a:avLst/>
          </a:prstGeom>
          <a:noFill/>
          <a:ln>
            <a:noFill/>
          </a:ln>
        </p:spPr>
      </p:pic>
      <p:sp>
        <p:nvSpPr>
          <p:cNvPr id="221" name="Shape 221"/>
          <p:cNvSpPr txBox="1"/>
          <p:nvPr/>
        </p:nvSpPr>
        <p:spPr>
          <a:xfrm>
            <a:off x="104650" y="6415050"/>
            <a:ext cx="3703200" cy="46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latin typeface="Calibri"/>
                <a:ea typeface="Calibri"/>
                <a:cs typeface="Calibri"/>
                <a:sym typeface="Calibri"/>
              </a:rPr>
              <a:t>Source: National Environmental Agency</a:t>
            </a:r>
            <a:endParaRPr>
              <a:latin typeface="Calibri"/>
              <a:ea typeface="Calibri"/>
              <a:cs typeface="Calibri"/>
              <a:sym typeface="Calibri"/>
            </a:endParaRPr>
          </a:p>
        </p:txBody>
      </p:sp>
      <p:pic>
        <p:nvPicPr>
          <p:cNvPr id="222" name="Shape 222"/>
          <p:cNvPicPr preferRelativeResize="0"/>
          <p:nvPr/>
        </p:nvPicPr>
        <p:blipFill>
          <a:blip r:embed="rId9">
            <a:alphaModFix/>
          </a:blip>
          <a:stretch>
            <a:fillRect/>
          </a:stretch>
        </p:blipFill>
        <p:spPr>
          <a:xfrm>
            <a:off x="324875" y="2658543"/>
            <a:ext cx="914100" cy="795257"/>
          </a:xfrm>
          <a:prstGeom prst="rect">
            <a:avLst/>
          </a:prstGeom>
          <a:noFill/>
          <a:ln>
            <a:noFill/>
          </a:ln>
        </p:spPr>
      </p:pic>
      <p:pic>
        <p:nvPicPr>
          <p:cNvPr id="223" name="Shape 223"/>
          <p:cNvPicPr preferRelativeResize="0"/>
          <p:nvPr/>
        </p:nvPicPr>
        <p:blipFill>
          <a:blip r:embed="rId10">
            <a:alphaModFix/>
          </a:blip>
          <a:stretch>
            <a:fillRect/>
          </a:stretch>
        </p:blipFill>
        <p:spPr>
          <a:xfrm>
            <a:off x="273975" y="1801650"/>
            <a:ext cx="1007100" cy="1007100"/>
          </a:xfrm>
          <a:prstGeom prst="rect">
            <a:avLst/>
          </a:prstGeom>
          <a:noFill/>
          <a:ln>
            <a:noFill/>
          </a:ln>
        </p:spPr>
      </p:pic>
      <p:sp>
        <p:nvSpPr>
          <p:cNvPr id="224" name="Shape 224"/>
          <p:cNvSpPr txBox="1"/>
          <p:nvPr/>
        </p:nvSpPr>
        <p:spPr>
          <a:xfrm rot="-591969">
            <a:off x="1307406" y="2137647"/>
            <a:ext cx="2134264" cy="465885"/>
          </a:xfrm>
          <a:prstGeom prst="rect">
            <a:avLst/>
          </a:prstGeom>
          <a:solidFill>
            <a:srgbClr val="FFFF00"/>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sz="1800" dirty="0">
                <a:latin typeface="Calibri"/>
                <a:ea typeface="Calibri"/>
                <a:cs typeface="Calibri"/>
                <a:sym typeface="Calibri"/>
              </a:rPr>
              <a:t>Largely ineffective</a:t>
            </a:r>
            <a:endParaRPr sz="1800" dirty="0">
              <a:latin typeface="Calibri"/>
              <a:ea typeface="Calibri"/>
              <a:cs typeface="Calibri"/>
              <a:sym typeface="Calibri"/>
            </a:endParaRPr>
          </a:p>
        </p:txBody>
      </p:sp>
      <p:pic>
        <p:nvPicPr>
          <p:cNvPr id="225" name="Shape 225"/>
          <p:cNvPicPr preferRelativeResize="0"/>
          <p:nvPr/>
        </p:nvPicPr>
        <p:blipFill>
          <a:blip r:embed="rId10">
            <a:alphaModFix/>
          </a:blip>
          <a:stretch>
            <a:fillRect/>
          </a:stretch>
        </p:blipFill>
        <p:spPr>
          <a:xfrm>
            <a:off x="10927200" y="3735675"/>
            <a:ext cx="1007100" cy="1007100"/>
          </a:xfrm>
          <a:prstGeom prst="rect">
            <a:avLst/>
          </a:prstGeom>
          <a:noFill/>
          <a:ln>
            <a:noFill/>
          </a:ln>
        </p:spPr>
      </p:pic>
      <p:sp>
        <p:nvSpPr>
          <p:cNvPr id="226" name="Shape 226"/>
          <p:cNvSpPr txBox="1"/>
          <p:nvPr/>
        </p:nvSpPr>
        <p:spPr>
          <a:xfrm rot="-591969">
            <a:off x="1573256" y="5378547"/>
            <a:ext cx="2134264" cy="465885"/>
          </a:xfrm>
          <a:prstGeom prst="rect">
            <a:avLst/>
          </a:prstGeom>
          <a:solidFill>
            <a:srgbClr val="FF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latin typeface="Calibri"/>
                <a:ea typeface="Calibri"/>
                <a:cs typeface="Calibri"/>
                <a:sym typeface="Calibri"/>
              </a:rPr>
              <a:t>Worst case scenario</a:t>
            </a:r>
            <a:endParaRPr sz="1800"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215" grpId="0"/>
      <p:bldP spid="224" grpId="0" animBg="1"/>
      <p:bldP spid="226"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2165</Words>
  <Application>Microsoft Office PowerPoint</Application>
  <PresentationFormat>Widescreen</PresentationFormat>
  <Paragraphs>456</Paragraphs>
  <Slides>43</Slides>
  <Notes>43</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Pointers</vt:lpstr>
      <vt:lpstr>PowerPoint Presentation</vt:lpstr>
      <vt:lpstr>Who we are A Group of Passionate Individuals</vt:lpstr>
      <vt:lpstr>‘Freeganism’ Inspiration for our idea</vt:lpstr>
      <vt:lpstr>Food Waste in Singapore Quantifying the Severity of the Problem</vt:lpstr>
      <vt:lpstr>Market Research What did we find?</vt:lpstr>
      <vt:lpstr>Food Waste in SE Asia This problem affects SE Asia as well </vt:lpstr>
      <vt:lpstr>Validation What do Singaporeans think?</vt:lpstr>
      <vt:lpstr>Current Solutions</vt:lpstr>
      <vt:lpstr>PowerPoint Presentation</vt:lpstr>
      <vt:lpstr>Customer Persona</vt:lpstr>
      <vt:lpstr>Our Solution Inclusive Food Ecosystem</vt:lpstr>
      <vt:lpstr>Our Solution How it works</vt:lpstr>
      <vt:lpstr>Our Solution How it works</vt:lpstr>
      <vt:lpstr>Improved Supply Chain Horizontal and Vertical Integration</vt:lpstr>
      <vt:lpstr>Value Propositions</vt:lpstr>
      <vt:lpstr>Stakeholders Key Partners </vt:lpstr>
      <vt:lpstr>Our App The Customer Journey</vt:lpstr>
      <vt:lpstr>Our App The Customer Journey</vt:lpstr>
      <vt:lpstr>Competitive Advantage What are the existing solutions</vt:lpstr>
      <vt:lpstr>Competitor Analysis Assessing the Impact-Effort Matrix</vt:lpstr>
      <vt:lpstr>Proposed Roadmap Go-to-market Strategy</vt:lpstr>
      <vt:lpstr>Channels How do we intend to reach our customer segment?</vt:lpstr>
      <vt:lpstr>Key metrics How to determine our success?</vt:lpstr>
      <vt:lpstr>Revenue Stream Feasible and Sustainable Business Model</vt:lpstr>
      <vt:lpstr>Projections Our Quantifiable Impact and Financials</vt:lpstr>
      <vt:lpstr>Integration with Aviva Leveraging on Aviva’s Digital Edge</vt:lpstr>
      <vt:lpstr>Thank you!</vt:lpstr>
      <vt:lpstr>Q&amp;As</vt:lpstr>
      <vt:lpstr>Exhibits</vt:lpstr>
      <vt:lpstr>Exhibit 2: Cost Structure</vt:lpstr>
      <vt:lpstr>Exhibit 3: Projection</vt:lpstr>
      <vt:lpstr>Exhibit 4: Supply Chain</vt:lpstr>
      <vt:lpstr>Exhibit 5: Roadmap</vt:lpstr>
      <vt:lpstr>Exhibit 6: Solution</vt:lpstr>
      <vt:lpstr>Exhibit 6: Solution</vt:lpstr>
      <vt:lpstr>Exhibit 7: Key Metrics</vt:lpstr>
      <vt:lpstr>Exhibit 8: Channels</vt:lpstr>
      <vt:lpstr>Exhibit 9: Prototype</vt:lpstr>
      <vt:lpstr>Exhibit 9: Prototype</vt:lpstr>
      <vt:lpstr>Exhibit 10: Revenue</vt:lpstr>
      <vt:lpstr>Our Solution Virality</vt:lpstr>
      <vt:lpstr>Preliminary Findings We conducted a survey of 105 respondents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Pointers</dc:title>
  <cp:lastModifiedBy>Akshaya Balamurugan</cp:lastModifiedBy>
  <cp:revision>2</cp:revision>
  <dcterms:modified xsi:type="dcterms:W3CDTF">2018-03-02T03:54:24Z</dcterms:modified>
</cp:coreProperties>
</file>